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332" r:id="rId2"/>
    <p:sldId id="398" r:id="rId3"/>
    <p:sldId id="516" r:id="rId4"/>
    <p:sldId id="517" r:id="rId5"/>
    <p:sldId id="518" r:id="rId6"/>
    <p:sldId id="519" r:id="rId7"/>
    <p:sldId id="520" r:id="rId8"/>
    <p:sldId id="521" r:id="rId9"/>
    <p:sldId id="522" r:id="rId10"/>
    <p:sldId id="523" r:id="rId11"/>
    <p:sldId id="506" r:id="rId12"/>
    <p:sldId id="511" r:id="rId13"/>
    <p:sldId id="512" r:id="rId14"/>
    <p:sldId id="513" r:id="rId15"/>
    <p:sldId id="514" r:id="rId16"/>
    <p:sldId id="515" r:id="rId17"/>
    <p:sldId id="524" r:id="rId18"/>
    <p:sldId id="525" r:id="rId19"/>
    <p:sldId id="526" r:id="rId20"/>
    <p:sldId id="527" r:id="rId21"/>
    <p:sldId id="528" r:id="rId22"/>
    <p:sldId id="529" r:id="rId23"/>
    <p:sldId id="530" r:id="rId24"/>
    <p:sldId id="531" r:id="rId25"/>
    <p:sldId id="532" r:id="rId26"/>
    <p:sldId id="534" r:id="rId27"/>
    <p:sldId id="533" r:id="rId28"/>
    <p:sldId id="535" r:id="rId29"/>
    <p:sldId id="538" r:id="rId30"/>
    <p:sldId id="539" r:id="rId31"/>
    <p:sldId id="541" r:id="rId32"/>
    <p:sldId id="547" r:id="rId33"/>
    <p:sldId id="545" r:id="rId34"/>
    <p:sldId id="548" r:id="rId35"/>
    <p:sldId id="540" r:id="rId36"/>
    <p:sldId id="509" r:id="rId37"/>
    <p:sldId id="510" r:id="rId38"/>
    <p:sldId id="551" r:id="rId39"/>
    <p:sldId id="553" r:id="rId40"/>
    <p:sldId id="552" r:id="rId41"/>
    <p:sldId id="578" r:id="rId42"/>
    <p:sldId id="555" r:id="rId43"/>
    <p:sldId id="557" r:id="rId44"/>
    <p:sldId id="558" r:id="rId45"/>
    <p:sldId id="559" r:id="rId46"/>
    <p:sldId id="560" r:id="rId47"/>
    <p:sldId id="561" r:id="rId48"/>
    <p:sldId id="562" r:id="rId49"/>
    <p:sldId id="563" r:id="rId50"/>
    <p:sldId id="564" r:id="rId51"/>
    <p:sldId id="565" r:id="rId52"/>
    <p:sldId id="566" r:id="rId53"/>
    <p:sldId id="567" r:id="rId54"/>
    <p:sldId id="568" r:id="rId55"/>
    <p:sldId id="569" r:id="rId56"/>
    <p:sldId id="570" r:id="rId57"/>
    <p:sldId id="571" r:id="rId58"/>
    <p:sldId id="572" r:id="rId59"/>
    <p:sldId id="573" r:id="rId60"/>
    <p:sldId id="574" r:id="rId61"/>
    <p:sldId id="575" r:id="rId62"/>
    <p:sldId id="576" r:id="rId63"/>
    <p:sldId id="577" r:id="rId64"/>
    <p:sldId id="536" r:id="rId65"/>
    <p:sldId id="537" r:id="rId66"/>
    <p:sldId id="549" r:id="rId67"/>
    <p:sldId id="550" r:id="rId68"/>
    <p:sldId id="579" r:id="rId69"/>
    <p:sldId id="356" r:id="rId70"/>
    <p:sldId id="425" r:id="rId71"/>
    <p:sldId id="358" r:id="rId72"/>
    <p:sldId id="507" r:id="rId73"/>
    <p:sldId id="508" r:id="rId74"/>
  </p:sldIdLst>
  <p:sldSz cx="9144000" cy="6858000" type="screen4x3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70" autoAdjust="0"/>
    <p:restoredTop sz="79462" autoAdjust="0"/>
  </p:normalViewPr>
  <p:slideViewPr>
    <p:cSldViewPr>
      <p:cViewPr>
        <p:scale>
          <a:sx n="75" d="100"/>
          <a:sy n="75" d="100"/>
        </p:scale>
        <p:origin x="639" y="-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198" y="-78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67C97-E906-483B-92C0-4FD6DF705583}" type="datetimeFigureOut">
              <a:rPr lang="en-US" smtClean="0"/>
              <a:pPr/>
              <a:t>4/29/2019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E8F64-9A3E-4423-AC35-7B3AB7634A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56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63D16-44CB-4E52-924C-1AC2B2623C8F}" type="datetimeFigureOut">
              <a:rPr lang="en-US" smtClean="0"/>
              <a:pPr/>
              <a:t>4/29/2019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F95C0-A644-452C-B8BC-D155A30FF4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3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38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20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7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25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28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17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66800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276600"/>
            <a:ext cx="6400800" cy="2743200"/>
          </a:xfrm>
        </p:spPr>
        <p:txBody>
          <a:bodyPr/>
          <a:lstStyle>
            <a:lvl1pPr marL="0" indent="0" algn="ctr">
              <a:buNone/>
              <a:defRPr lang="en-US" sz="32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Prepared and Presented by </a:t>
            </a:r>
          </a:p>
          <a:p>
            <a:r>
              <a:rPr lang="en-US"/>
              <a:t>Zeng Yuxiang</a:t>
            </a:r>
          </a:p>
          <a:p>
            <a:r>
              <a:rPr lang="en-US" altLang="zh-TW" sz="3200">
                <a:solidFill>
                  <a:srgbClr val="000000"/>
                </a:solidFill>
                <a:ea typeface="新細明體" pitchFamily="18" charset="-120"/>
              </a:rPr>
              <a:t>based </a:t>
            </a:r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on the slides provided </a:t>
            </a:r>
            <a:r>
              <a:rPr lang="en-US" altLang="zh-TW" sz="3200">
                <a:solidFill>
                  <a:srgbClr val="000000"/>
                </a:solidFill>
                <a:ea typeface="新細明體" pitchFamily="18" charset="-120"/>
              </a:rPr>
              <a:t>by </a:t>
            </a:r>
          </a:p>
          <a:p>
            <a:r>
              <a:rPr lang="en-US" sz="3200">
                <a:solidFill>
                  <a:srgbClr val="000000"/>
                </a:solidFill>
                <a:ea typeface="新細明體" pitchFamily="18" charset="-120"/>
              </a:rPr>
              <a:t>Prof. Tang Pingzhong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5D56E-2758-4E6C-9DAB-80582A1C9F4F}" type="datetime1">
              <a:rPr lang="en-US" smtClean="0"/>
              <a:pPr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7CBEB-8FA3-4A6F-AA4F-FF3FEF544DC6}" type="datetime1">
              <a:rPr lang="en-US" smtClean="0"/>
              <a:pPr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C2A6A-05DD-4289-961F-A2FF56F81D26}" type="datetime1">
              <a:rPr lang="en-US" smtClean="0"/>
              <a:pPr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1CE0C-9E21-4194-A120-567F954BC0BF}" type="datetime1">
              <a:rPr lang="en-US" smtClean="0"/>
              <a:pPr/>
              <a:t>4/29/2019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BEEF1-635F-4EDD-8CEA-929D4057E754}" type="datetime1">
              <a:rPr lang="en-US" smtClean="0"/>
              <a:pPr/>
              <a:t>4/29/2019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60D6-0528-4468-8781-59CE26C12A06}" type="datetime1">
              <a:rPr lang="en-US" smtClean="0"/>
              <a:pPr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A75DA-91F1-4265-B830-90B87DF291A6}" type="datetime1">
              <a:rPr lang="en-US" smtClean="0"/>
              <a:pPr/>
              <a:t>4/29/2019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A39F0-9AA0-4C67-8E17-AAE55364985B}" type="datetime1">
              <a:rPr lang="en-US" smtClean="0"/>
              <a:pPr/>
              <a:t>4/29/2019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80D4-8F80-4C32-88C8-EE4ECB9C66E4}" type="datetime1">
              <a:rPr lang="en-US" smtClean="0"/>
              <a:pPr/>
              <a:t>4/29/2019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0DA21-8969-4214-9CFD-0068AA757D0D}" type="datetime1">
              <a:rPr lang="en-US" smtClean="0"/>
              <a:pPr/>
              <a:t>4/29/2019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73A2-B22B-418A-BC40-1744E1F7C5A7}" type="datetime1">
              <a:rPr lang="en-US" smtClean="0"/>
              <a:pPr/>
              <a:t>4/29/2019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5A10-C239-4ECC-BC33-43EFA6BAC781}" type="datetime1">
              <a:rPr lang="en-US" smtClean="0"/>
              <a:pPr/>
              <a:t>4/29/2019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557FA-6B0C-4C9C-8050-F825887ADC45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3DF65-B247-4BA4-8211-448D7BD3BBD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8AD849-1862-4438-8252-631B70C8A6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066800"/>
            <a:ext cx="7848600" cy="1470025"/>
          </a:xfrm>
        </p:spPr>
        <p:txBody>
          <a:bodyPr/>
          <a:lstStyle/>
          <a:p>
            <a:r>
              <a:rPr lang="en-US" altLang="zh-CN" b="1">
                <a:solidFill>
                  <a:schemeClr val="tx2"/>
                </a:solidFill>
                <a:latin typeface="Palatino Linotype" pitchFamily="18" charset="0"/>
                <a:ea typeface="Verdana" pitchFamily="34" charset="0"/>
                <a:cs typeface="Verdana" pitchFamily="34" charset="0"/>
              </a:rPr>
              <a:t>Kidney Exchange and </a:t>
            </a:r>
            <a:br>
              <a:rPr lang="en-US" altLang="zh-CN" b="1">
                <a:solidFill>
                  <a:schemeClr val="tx2"/>
                </a:solidFill>
                <a:latin typeface="Palatino Linotype" pitchFamily="18" charset="0"/>
                <a:ea typeface="Verdana" pitchFamily="34" charset="0"/>
                <a:cs typeface="Verdana" pitchFamily="34" charset="0"/>
              </a:rPr>
            </a:br>
            <a:r>
              <a:rPr lang="en-US" altLang="zh-CN" b="1">
                <a:solidFill>
                  <a:schemeClr val="tx2"/>
                </a:solidFill>
                <a:latin typeface="Palatino Linotype" pitchFamily="18" charset="0"/>
                <a:ea typeface="Verdana" pitchFamily="34" charset="0"/>
                <a:cs typeface="Verdana" pitchFamily="34" charset="0"/>
              </a:rPr>
              <a:t>Stable Matching</a:t>
            </a:r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AFB6F6C-1D45-4D4D-8746-54E885BA5D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Prepared and Presented by </a:t>
            </a:r>
          </a:p>
          <a:p>
            <a:r>
              <a:rPr lang="en-US" altLang="zh-CN">
                <a:solidFill>
                  <a:schemeClr val="tx1"/>
                </a:solidFill>
              </a:rPr>
              <a:t>Zeng Yuxiang</a:t>
            </a:r>
          </a:p>
          <a:p>
            <a:r>
              <a:rPr lang="en-US" altLang="zh-TW">
                <a:solidFill>
                  <a:schemeClr val="tx1"/>
                </a:solidFill>
                <a:ea typeface="新細明體" pitchFamily="18" charset="-120"/>
              </a:rPr>
              <a:t>based on the slides provided by </a:t>
            </a:r>
          </a:p>
          <a:p>
            <a:r>
              <a:rPr lang="en-US" altLang="zh-CN">
                <a:solidFill>
                  <a:schemeClr val="tx1"/>
                </a:solidFill>
                <a:ea typeface="新細明體" pitchFamily="18" charset="-120"/>
              </a:rPr>
              <a:t>Prof. Tang Pingzhong</a:t>
            </a:r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90057F-1794-495A-A87D-E1B8FF81A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5D56E-2758-4E6C-9DAB-80582A1C9F4F}" type="datetime1">
              <a:rPr lang="en-US" smtClean="0"/>
              <a:pPr/>
              <a:t>4/29/2019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B59A13-A563-46EE-BB4A-13FF95E33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6ED3D7-92F1-46EC-8C74-75D44F4CD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68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835B2E2-FF86-4496-AFB6-42DC0762D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The economic approach 101: Buying Kidneys.</a:t>
            </a:r>
          </a:p>
          <a:p>
            <a:endParaRPr lang="en-US" altLang="zh-CN"/>
          </a:p>
          <a:p>
            <a:r>
              <a:rPr lang="en-US" altLang="zh-CN"/>
              <a:t>It is not legal according to the Section 301 of the National Organ Transplant Act </a:t>
            </a:r>
          </a:p>
          <a:p>
            <a:pPr lvl="1"/>
            <a:r>
              <a:rPr lang="en-US" altLang="zh-CN"/>
              <a:t>“Prohibition of organ purchases” imposes </a:t>
            </a:r>
            <a:r>
              <a:rPr lang="en-US" altLang="zh-CN">
                <a:solidFill>
                  <a:srgbClr val="FF0000"/>
                </a:solidFill>
              </a:rPr>
              <a:t>criminal penalties</a:t>
            </a:r>
            <a:r>
              <a:rPr lang="en-US" altLang="zh-CN"/>
              <a:t> on any person who “knowingly acquire[s], receive[s], or otherwise transfer[s] any human organ for valuable consideration for use in human transplantation.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A090E24-6523-4B86-B506-559A036EB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Making Supply Meet Demand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CE1E24-CEA6-41B4-9B1B-98B189BD7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98FEE3-108B-4723-BBE1-86EFB2387E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70F091-8F5A-47EE-B064-D442DE5697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1093052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0D72E8A-2599-4ACA-B4B5-C22D8971F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A27BDE-92D7-418A-AF96-137D969F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Grey’s anatomy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FC9FD5-BEBD-45AD-B4B9-5192F48A2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539629-D787-4954-83E0-5B9851D8E4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F212E2-DDFA-4230-8D60-8683764490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14C50B-1BAF-4D29-8EB9-7CF2C302C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9802"/>
            <a:ext cx="9144000" cy="251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99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4381003-273B-4E44-8D63-1A7C71750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/>
              <a:t>Dr. Bailey </a:t>
            </a:r>
            <a:r>
              <a:rPr lang="en-US" altLang="zh-CN"/>
              <a:t>arranges a 6-person kidney exchange. One of donors finds out her husband is cheating</a:t>
            </a:r>
          </a:p>
          <a:p>
            <a:pPr lvl="1"/>
            <a:r>
              <a:rPr lang="en-US" altLang="zh-CN"/>
              <a:t>Wants to back out</a:t>
            </a:r>
          </a:p>
          <a:p>
            <a:pPr lvl="1"/>
            <a:r>
              <a:rPr lang="en-US" altLang="zh-CN"/>
              <a:t>Persuade her to come back</a:t>
            </a:r>
          </a:p>
          <a:p>
            <a:r>
              <a:rPr lang="en-US" altLang="zh-CN" i="1"/>
              <a:t>Dr. Grey </a:t>
            </a:r>
            <a:r>
              <a:rPr lang="en-US" altLang="zh-CN"/>
              <a:t>drops one of the kidneys on the ground</a:t>
            </a:r>
          </a:p>
          <a:p>
            <a:pPr lvl="1"/>
            <a:r>
              <a:rPr lang="en-US" altLang="zh-CN"/>
              <a:t>“5-second rule…”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C76B1D-F6D4-4BDF-8F9B-87E8C65F0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Season 5, episode 5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F0793F-06BA-4412-8459-5173191CC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16AEEBD-AB52-44A0-B3FF-7143B13363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F206FA-0AF5-4372-9D09-729A3C819B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CAA6908-A9F9-4A72-AA66-FA3B64BE1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975461"/>
            <a:ext cx="3276600" cy="288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71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8E62F34-5860-4294-A959-C2E9C2AEB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A </a:t>
            </a:r>
            <a:r>
              <a:rPr lang="en-US" altLang="zh-CN">
                <a:solidFill>
                  <a:srgbClr val="FF0000"/>
                </a:solidFill>
              </a:rPr>
              <a:t>kidney exchange </a:t>
            </a:r>
            <a:r>
              <a:rPr lang="en-US" altLang="zh-CN"/>
              <a:t>is an innovative twist on efforts aimed at increasing the donor pool by </a:t>
            </a:r>
            <a:r>
              <a:rPr lang="en-US" altLang="zh-CN">
                <a:solidFill>
                  <a:srgbClr val="00B0F0"/>
                </a:solidFill>
              </a:rPr>
              <a:t>giving people who are unable to receive a kidney from a loved one or friend </a:t>
            </a:r>
            <a:r>
              <a:rPr lang="en-US" altLang="zh-CN"/>
              <a:t>the opportunity to still receive a kidney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through an exchange between incompatible donor-recipient pairs</a:t>
            </a:r>
            <a:r>
              <a:rPr lang="en-US" altLang="zh-CN"/>
              <a:t>.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54D20A1-BA3B-4420-BAB1-B380DCA94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The Real-world Kidney Exchange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F306E1-C9F6-4674-8E4B-AF152DB34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7477526-460E-4948-9411-FE7C5A8636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502F34-F8CB-454E-96E0-4590BFC9A8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3753BE0-9193-4C80-8B09-DBA789E438CB}"/>
              </a:ext>
            </a:extLst>
          </p:cNvPr>
          <p:cNvSpPr/>
          <p:nvPr/>
        </p:nvSpPr>
        <p:spPr>
          <a:xfrm>
            <a:off x="76200" y="6126162"/>
            <a:ext cx="8991600" cy="65563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tx1"/>
                </a:solidFill>
              </a:rPr>
              <a:t>[1] UCLA Kidney Exchange.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URL: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https://www.uclahealth.org/transplants/kidney-exchange/about-us. 2019.</a:t>
            </a:r>
          </a:p>
        </p:txBody>
      </p:sp>
    </p:spTree>
    <p:extLst>
      <p:ext uri="{BB962C8B-B14F-4D97-AF65-F5344CB8AC3E}">
        <p14:creationId xmlns:p14="http://schemas.microsoft.com/office/powerpoint/2010/main" val="4279459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B138C02-E8FC-47E3-98E5-111D302BD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Two types of kidney exchanges are possible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Paired Donor Exchange </a:t>
            </a:r>
            <a:r>
              <a:rPr lang="en-US" altLang="zh-CN"/>
              <a:t>Transplantation (SWAP)</a:t>
            </a:r>
          </a:p>
          <a:p>
            <a:pPr lvl="2"/>
            <a:r>
              <a:rPr lang="en-US" altLang="zh-CN"/>
              <a:t>If a donor and recipient have a different blood type, they can exchange their kidneys with another donor and recipient pair in a similar situation. </a:t>
            </a:r>
          </a:p>
          <a:p>
            <a:pPr lvl="2"/>
            <a:r>
              <a:rPr lang="en-US" altLang="zh-CN"/>
              <a:t>This can also be done among three pairs.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0C8883C-6DB7-4E9D-9968-1AF03B468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Real-world Kidney Exchange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93BB5F-1403-425A-A7DF-62D97D03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3DF160-00FB-4DAD-B682-9CED3BF801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07643D-895A-4A11-A16D-682ACA50B30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383014-42D6-40C6-A663-9E28931CCFC0}"/>
              </a:ext>
            </a:extLst>
          </p:cNvPr>
          <p:cNvSpPr/>
          <p:nvPr/>
        </p:nvSpPr>
        <p:spPr>
          <a:xfrm>
            <a:off x="76200" y="6126162"/>
            <a:ext cx="8991600" cy="65563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tx1"/>
                </a:solidFill>
              </a:rPr>
              <a:t>[1] UCLA Kidney Exchange.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URL: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https://www.uclahealth.org/transplants/kidney-exchange/about-us. 2019.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17A4E61-D7FF-4D36-8F0C-870FAA6F3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3550979"/>
            <a:ext cx="2401910" cy="244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69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B138C02-E8FC-47E3-98E5-111D302BD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Two types of kidney exchanges are possible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Chain Transplantation</a:t>
            </a:r>
          </a:p>
          <a:p>
            <a:pPr lvl="2"/>
            <a:r>
              <a:rPr lang="en-US" altLang="zh-CN"/>
              <a:t>It starts with an </a:t>
            </a:r>
            <a:r>
              <a:rPr lang="en-US" altLang="zh-CN">
                <a:solidFill>
                  <a:srgbClr val="00B0F0"/>
                </a:solidFill>
              </a:rPr>
              <a:t>altruistic donor </a:t>
            </a:r>
            <a:r>
              <a:rPr lang="en-US" altLang="zh-CN"/>
              <a:t>—someone who wants to donate a kidney out of the goodness of his or her heart.</a:t>
            </a:r>
          </a:p>
          <a:p>
            <a:pPr lvl="2"/>
            <a:r>
              <a:rPr lang="en-US" altLang="zh-CN"/>
              <a:t>To keep the chain going, the </a:t>
            </a:r>
            <a:r>
              <a:rPr lang="en-US" altLang="zh-CN">
                <a:solidFill>
                  <a:srgbClr val="00B0F0"/>
                </a:solidFill>
              </a:rPr>
              <a:t>incompatible donor </a:t>
            </a:r>
            <a:r>
              <a:rPr lang="en-US" altLang="zh-CN"/>
              <a:t>gives a kidney to a patient unknown to him or her who has been identifed as a match, essentially “paying it forward.” 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0C8883C-6DB7-4E9D-9968-1AF03B468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Real-world Kidney Exchange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93BB5F-1403-425A-A7DF-62D97D03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3DF160-00FB-4DAD-B682-9CED3BF801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07643D-895A-4A11-A16D-682ACA50B30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383014-42D6-40C6-A663-9E28931CCFC0}"/>
              </a:ext>
            </a:extLst>
          </p:cNvPr>
          <p:cNvSpPr/>
          <p:nvPr/>
        </p:nvSpPr>
        <p:spPr>
          <a:xfrm>
            <a:off x="76200" y="6126162"/>
            <a:ext cx="8991600" cy="65563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tx1"/>
                </a:solidFill>
              </a:rPr>
              <a:t>[1] UCLA Kidney Exchange.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URL: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https://www.uclahealth.org/transplants/kidney-exchange/about-us. 2019.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76D4EC-B9D5-494F-BB79-162CC1098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236243"/>
            <a:ext cx="4931266" cy="179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34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76216D2-84B7-4E84-A52D-DCE30A877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rgbClr val="00B0F0"/>
                </a:solidFill>
              </a:rPr>
              <a:t>Benefits</a:t>
            </a:r>
            <a:r>
              <a:rPr lang="en-US" altLang="zh-CN"/>
              <a:t>:</a:t>
            </a:r>
          </a:p>
          <a:p>
            <a:pPr lvl="1"/>
            <a:r>
              <a:rPr lang="en-US" altLang="zh-CN"/>
              <a:t>Receive a kidney sooner, maybe before requiring dialysis</a:t>
            </a:r>
          </a:p>
          <a:p>
            <a:pPr lvl="1"/>
            <a:r>
              <a:rPr lang="en-US" altLang="zh-CN"/>
              <a:t>Receive a living donor kidney, whic on average lasts longer than a decease donor kidney</a:t>
            </a:r>
          </a:p>
          <a:p>
            <a:pPr lvl="1"/>
            <a:r>
              <a:rPr lang="en-US" altLang="zh-CN"/>
              <a:t>Receive a better matched kidney, which would potentially require fewer drugs and last longer</a:t>
            </a:r>
          </a:p>
          <a:p>
            <a:pPr lvl="1"/>
            <a:r>
              <a:rPr lang="en-US" altLang="zh-CN"/>
              <a:t>Provides a very rewarding experience for the donor since multiple families are helped by the donation 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4F2BAEB-6CEF-4651-A460-44AB5AE55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Real-world Kidney Exchange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DD2990-089C-412B-83B4-A7E668D06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B90B12-7474-466A-9B7C-9220E79A6A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26458D-5B73-4080-97C3-2B33E8DA47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1172067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AFD25FE-3C3F-4936-A900-EA8D14581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Pretend the kidney is a house.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D4E7CEF-D975-47D1-B2FD-06B4ACC0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Kidney</a:t>
            </a:r>
            <a:r>
              <a:rPr lang="zh-CN" altLang="en-US"/>
              <a:t> </a:t>
            </a:r>
            <a:r>
              <a:rPr lang="en-US" altLang="zh-CN"/>
              <a:t>Exchange Solution:</a:t>
            </a:r>
            <a:br>
              <a:rPr lang="en-US" altLang="zh-CN"/>
            </a:br>
            <a:r>
              <a:rPr lang="en-US" altLang="zh-CN"/>
              <a:t>Idea #1: Top Trading Cycle Algorithm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0DBADE-5FDE-4943-BBE6-E8E487620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BDEF30-D9D5-4A2A-804F-FA0A3B25CD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8E7506-AB24-43D7-8A8F-A7A62B40D8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F157421-2BA7-4702-87A8-0C89D884A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194924"/>
            <a:ext cx="5715000" cy="24681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0B434F-ECF0-42F5-86BE-E47205A56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997" y="4853707"/>
            <a:ext cx="6804006" cy="189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7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AFD25FE-3C3F-4936-A900-EA8D14581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Limitation1:</a:t>
            </a:r>
          </a:p>
          <a:p>
            <a:pPr lvl="1"/>
            <a:r>
              <a:rPr lang="en-US" altLang="zh-CN"/>
              <a:t>The longer cycles in the TTCA indicates more surgeries that must happen simultaneously.</a:t>
            </a:r>
          </a:p>
          <a:p>
            <a:pPr lvl="1"/>
            <a:r>
              <a:rPr lang="en-US" altLang="zh-CN"/>
              <a:t>For example, consider a cycle of length two, four surgeries are needed, i.e., two to extract donors’ kidneys, and two to implant them in the patients. 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D4E7CEF-D975-47D1-B2FD-06B4ACC0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Kidney</a:t>
            </a:r>
            <a:r>
              <a:rPr lang="zh-CN" altLang="en-US"/>
              <a:t> </a:t>
            </a:r>
            <a:r>
              <a:rPr lang="en-US" altLang="zh-CN"/>
              <a:t>Exchange Solution:</a:t>
            </a:r>
            <a:br>
              <a:rPr lang="en-US" altLang="zh-CN"/>
            </a:br>
            <a:r>
              <a:rPr lang="en-US" altLang="zh-CN"/>
              <a:t>Idea #1: Top Trading Cycle Algorithm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0DBADE-5FDE-4943-BBE6-E8E487620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BDEF30-D9D5-4A2A-804F-FA0A3B25CD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8E7506-AB24-43D7-8A8F-A7A62B40D8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B2E25D4-01E0-40BD-8773-DFA2A1BF7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997" y="4853707"/>
            <a:ext cx="6804006" cy="189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1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AFD25FE-3C3F-4936-A900-EA8D14581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/>
              <a:t>Limitation1:</a:t>
            </a:r>
          </a:p>
          <a:p>
            <a:pPr lvl="1"/>
            <a:r>
              <a:rPr lang="en-US" altLang="zh-CN"/>
              <a:t>The longer cycles in the TTCA indicates more surgeries that must happen simultaneously.</a:t>
            </a:r>
          </a:p>
          <a:p>
            <a:pPr lvl="1"/>
            <a:r>
              <a:rPr lang="en-US" altLang="zh-CN"/>
              <a:t>For example, consider a cycle of length two, four surgeries are needed, i.e., two to extract donors’ kidneys, and two to implant them in the patients. </a:t>
            </a:r>
          </a:p>
          <a:p>
            <a:pPr lvl="1"/>
            <a:endParaRPr lang="en-US" altLang="zh-CN"/>
          </a:p>
          <a:p>
            <a:r>
              <a:rPr lang="en-US" altLang="zh-CN"/>
              <a:t>Limitation2:</a:t>
            </a:r>
          </a:p>
          <a:p>
            <a:pPr lvl="1"/>
            <a:r>
              <a:rPr lang="en-US" altLang="zh-CN"/>
              <a:t>Modeling preferences as a total ordering over the set of living donors is overkill: empirically, patients don’t really care which kidney they get as long as it is compatible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D4E7CEF-D975-47D1-B2FD-06B4ACC0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Kidney</a:t>
            </a:r>
            <a:r>
              <a:rPr lang="zh-CN" altLang="en-US"/>
              <a:t> </a:t>
            </a:r>
            <a:r>
              <a:rPr lang="en-US" altLang="zh-CN"/>
              <a:t>Exchange Solution:</a:t>
            </a:r>
            <a:br>
              <a:rPr lang="en-US" altLang="zh-CN"/>
            </a:br>
            <a:r>
              <a:rPr lang="en-US" altLang="zh-CN"/>
              <a:t>Idea #1: Top Trading Cycle Algorithm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0DBADE-5FDE-4943-BBE6-E8E487620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BDEF30-D9D5-4A2A-804F-FA0A3B25CD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8E7506-AB24-43D7-8A8F-A7A62B40D8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1841829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362200"/>
            <a:ext cx="7772400" cy="1500187"/>
          </a:xfrm>
        </p:spPr>
        <p:txBody>
          <a:bodyPr>
            <a:normAutofit/>
          </a:bodyPr>
          <a:lstStyle/>
          <a:p>
            <a:r>
              <a:rPr lang="en-US" altLang="zh-CN" sz="3200" b="1">
                <a:solidFill>
                  <a:schemeClr val="tx1"/>
                </a:solidFill>
              </a:rPr>
              <a:t>Case Study #1: Kidney Exchange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60D6-0528-4468-8781-59CE26C12A06}" type="datetime1">
              <a:rPr lang="en-US" smtClean="0"/>
              <a:pPr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40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AFD25FE-3C3F-4936-A900-EA8D145816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69582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CN"/>
                  <a:t>Motivated by the twin goals of </a:t>
                </a:r>
                <a:r>
                  <a:rPr lang="en-US" altLang="zh-CN">
                    <a:solidFill>
                      <a:srgbClr val="FF0000"/>
                    </a:solidFill>
                  </a:rPr>
                  <a:t>binary preferences</a:t>
                </a:r>
                <a:r>
                  <a:rPr lang="en-US" altLang="zh-CN"/>
                  <a:t> and </a:t>
                </a:r>
                <a:r>
                  <a:rPr lang="en-US" altLang="zh-CN">
                    <a:solidFill>
                      <a:srgbClr val="FF0000"/>
                    </a:solidFill>
                  </a:rPr>
                  <a:t>short reallocation cycles</a:t>
                </a:r>
                <a:r>
                  <a:rPr lang="en-US" altLang="zh-CN"/>
                  <a:t>, Roth et al. use matchings as the second approach</a:t>
                </a:r>
                <a:r>
                  <a:rPr lang="en-US" altLang="zh-CN" baseline="30000"/>
                  <a:t>[6]</a:t>
                </a:r>
                <a:r>
                  <a:rPr lang="en-US" altLang="zh-CN"/>
                  <a:t>.</a:t>
                </a:r>
              </a:p>
              <a:p>
                <a:r>
                  <a:rPr lang="en-US" altLang="zh-CN"/>
                  <a:t>Model:</a:t>
                </a:r>
              </a:p>
              <a:p>
                <a:pPr lvl="1"/>
                <a:r>
                  <a:rPr lang="en-US" altLang="zh-CN"/>
                  <a:t>Each vertex i has a true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 of incident edges, and can report any subset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 to a mechanism. </a:t>
                </a:r>
              </a:p>
              <a:p>
                <a:pPr lvl="1"/>
                <a:r>
                  <a:rPr lang="en-US" altLang="zh-CN"/>
                  <a:t>Proposed kidney exchanges can be refused by a patient for any reason, so one way to implement a misreport is to refuse exchanges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\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.</a:t>
                </a:r>
              </a:p>
              <a:p>
                <a:pPr lvl="1"/>
                <a:r>
                  <a:rPr lang="en-US" altLang="zh-CN"/>
                  <a:t>All that a patient cares about is being matched to a compatible donor. </a:t>
                </a:r>
              </a:p>
              <a:p>
                <a:pPr lvl="1"/>
                <a:r>
                  <a:rPr lang="en-US" altLang="zh-CN"/>
                  <a:t>Our mechanism goal is to compute an optimal solution (i.e., a maximum-cardinality matching) and to be DSIC.</a:t>
                </a:r>
                <a:endParaRPr lang="zh-CN" altLang="en-US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AFD25FE-3C3F-4936-A900-EA8D145816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695826"/>
              </a:xfrm>
              <a:blipFill>
                <a:blip r:embed="rId2"/>
                <a:stretch>
                  <a:fillRect l="-1111" t="-2208" r="-1185" b="-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CD4E7CEF-D975-47D1-B2FD-06B4ACC0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Kidney</a:t>
            </a:r>
            <a:r>
              <a:rPr lang="zh-CN" altLang="en-US"/>
              <a:t> </a:t>
            </a:r>
            <a:r>
              <a:rPr lang="en-US" altLang="zh-CN"/>
              <a:t>Exchange Solution:</a:t>
            </a:r>
            <a:br>
              <a:rPr lang="en-US" altLang="zh-CN"/>
            </a:br>
            <a:r>
              <a:rPr lang="en-US" altLang="zh-CN"/>
              <a:t>Idea #2: A Matching Algorithm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0DBADE-5FDE-4943-BBE6-E8E487620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BDEF30-D9D5-4A2A-804F-FA0A3B25CD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8E7506-AB24-43D7-8A8F-A7A62B40D8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AFA50A8-DD3A-4DDC-9AEC-0B2FA7188C90}"/>
              </a:ext>
            </a:extLst>
          </p:cNvPr>
          <p:cNvSpPr/>
          <p:nvPr/>
        </p:nvSpPr>
        <p:spPr>
          <a:xfrm>
            <a:off x="76200" y="6172200"/>
            <a:ext cx="8991600" cy="60959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tx1"/>
                </a:solidFill>
              </a:rPr>
              <a:t>[6] A. E. Roth, T. Sönmez, and M. U. Ünver. Pairwise kidney exchange. Journal of Economic Theory, 125:151-188, 2005.</a:t>
            </a:r>
          </a:p>
        </p:txBody>
      </p:sp>
    </p:spTree>
    <p:extLst>
      <p:ext uri="{BB962C8B-B14F-4D97-AF65-F5344CB8AC3E}">
        <p14:creationId xmlns:p14="http://schemas.microsoft.com/office/powerpoint/2010/main" val="3263909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3503F85-C2B4-4686-B39F-E65A9C3A25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The General Mechanism: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CN"/>
                  <a:t>Collect a report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i="1"/>
                  <a:t> </a:t>
                </a:r>
                <a:r>
                  <a:rPr lang="en-US" altLang="zh-CN"/>
                  <a:t>from each agent </a:t>
                </a:r>
                <a:r>
                  <a:rPr lang="en-US" altLang="zh-CN" i="1"/>
                  <a:t>i</a:t>
                </a:r>
                <a:r>
                  <a:rPr lang="en-US" altLang="zh-CN"/>
                  <a:t>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CN"/>
                  <a:t>Form the edge set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)∈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/>
                  <a:t>. That is, include edge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/>
                  <a:t>if and only if both endpoints agree to the exchange. </a:t>
                </a:r>
                <a:br>
                  <a:rPr lang="en-US" altLang="zh-CN"/>
                </a:br>
                <a:r>
                  <a:rPr lang="en-US" altLang="zh-CN"/>
                  <a:t> </a:t>
                </a:r>
                <a:br>
                  <a:rPr lang="en-US" altLang="zh-CN"/>
                </a:br>
                <a:endParaRPr lang="zh-CN" altLang="en-US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3503F85-C2B4-4686-B39F-E65A9C3A25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617" r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E03A34A7-4084-41C3-8D88-5B553AE1A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Kidney</a:t>
            </a:r>
            <a:r>
              <a:rPr lang="zh-CN" altLang="en-US"/>
              <a:t> </a:t>
            </a:r>
            <a:r>
              <a:rPr lang="en-US" altLang="zh-CN"/>
              <a:t>Exchange Solution:</a:t>
            </a:r>
            <a:br>
              <a:rPr lang="en-US" altLang="zh-CN"/>
            </a:br>
            <a:r>
              <a:rPr lang="en-US" altLang="zh-CN"/>
              <a:t>Idea #2: A Matching Algorithm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CD36A4-5DFB-4BD8-9318-B4BA741AF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1F9551-7B0B-4A60-BAC4-DA3C25E2B9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2F5B0E-3AA5-44B1-97D4-B0894E06F9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D0051B-1E01-4407-BB23-699F8F0B9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85" r="-406"/>
          <a:stretch/>
        </p:blipFill>
        <p:spPr>
          <a:xfrm>
            <a:off x="474372" y="3770620"/>
            <a:ext cx="8229600" cy="30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9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3503F85-C2B4-4686-B39F-E65A9C3A25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The General Mechanism: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CN"/>
                  <a:t>Collect a report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i="1"/>
                  <a:t> </a:t>
                </a:r>
                <a:r>
                  <a:rPr lang="en-US" altLang="zh-CN"/>
                  <a:t>from each agent </a:t>
                </a:r>
                <a:r>
                  <a:rPr lang="en-US" altLang="zh-CN" i="1"/>
                  <a:t>i</a:t>
                </a:r>
                <a:r>
                  <a:rPr lang="en-US" altLang="zh-CN"/>
                  <a:t>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CN"/>
                  <a:t>Form the edge set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)∈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/>
                  <a:t>. That is, include edge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/>
                  <a:t>if and only if both endpoints agree to the exchange.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CN"/>
                  <a:t>Return a maximum-cardinality matching of the graph G = (V, E), where V is the (known) set of patient-donor pairs.</a:t>
                </a:r>
                <a:br>
                  <a:rPr lang="en-US" altLang="zh-CN"/>
                </a:br>
                <a:r>
                  <a:rPr lang="en-US" altLang="zh-CN"/>
                  <a:t> </a:t>
                </a:r>
                <a:br>
                  <a:rPr lang="en-US" altLang="zh-CN"/>
                </a:br>
                <a:endParaRPr lang="zh-CN" altLang="en-US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3503F85-C2B4-4686-B39F-E65A9C3A25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617" r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E03A34A7-4084-41C3-8D88-5B553AE1A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Kidney</a:t>
            </a:r>
            <a:r>
              <a:rPr lang="zh-CN" altLang="en-US"/>
              <a:t> </a:t>
            </a:r>
            <a:r>
              <a:rPr lang="en-US" altLang="zh-CN"/>
              <a:t>Exchange Solution:</a:t>
            </a:r>
            <a:br>
              <a:rPr lang="en-US" altLang="zh-CN"/>
            </a:br>
            <a:r>
              <a:rPr lang="en-US" altLang="zh-CN"/>
              <a:t>Idea #2: A Matching Algorithm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CD36A4-5DFB-4BD8-9318-B4BA741AF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1F9551-7B0B-4A60-BAC4-DA3C25E2B9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2F5B0E-3AA5-44B1-97D4-B0894E06F9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3097131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248CF8C-3787-4F59-9BB2-CA9E558A5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Kidney</a:t>
            </a:r>
            <a:r>
              <a:rPr lang="zh-CN" altLang="en-US"/>
              <a:t> </a:t>
            </a:r>
            <a:r>
              <a:rPr lang="en-US" altLang="zh-CN"/>
              <a:t>Exchange Solution:</a:t>
            </a:r>
            <a:br>
              <a:rPr lang="en-US" altLang="zh-CN"/>
            </a:br>
            <a:r>
              <a:rPr lang="en-US" altLang="zh-CN"/>
              <a:t>Idea #2: A Matching Algorithm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49A791-4187-425B-BFA0-32E2360C1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9430C7-9122-47BD-903A-1104E9494A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8CD309-F365-4D8A-B2F2-FFD887B9F5B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A5BDBF2-AA81-42DA-AFCC-185078C3F877}"/>
              </a:ext>
            </a:extLst>
          </p:cNvPr>
          <p:cNvGrpSpPr/>
          <p:nvPr/>
        </p:nvGrpSpPr>
        <p:grpSpPr>
          <a:xfrm>
            <a:off x="838200" y="1752600"/>
            <a:ext cx="2181225" cy="1836510"/>
            <a:chOff x="638175" y="2650464"/>
            <a:chExt cx="2181225" cy="183651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0A9FDB1-2E53-45BB-A8FB-35C4180D8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175" y="2650464"/>
              <a:ext cx="1238250" cy="1175154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46B0D-A5FF-43AB-8F26-07ECEB39F704}"/>
                </a:ext>
              </a:extLst>
            </p:cNvPr>
            <p:cNvSpPr txBox="1"/>
            <p:nvPr/>
          </p:nvSpPr>
          <p:spPr>
            <a:xfrm>
              <a:off x="1752600" y="2902288"/>
              <a:ext cx="1066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Sick, Blood</a:t>
              </a:r>
            </a:p>
            <a:p>
              <a:r>
                <a:rPr lang="en-US" altLang="zh-CN"/>
                <a:t>A</a:t>
              </a:r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CF5E1FB-EEB6-4D9D-A7F0-A7C135B756E0}"/>
                </a:ext>
              </a:extLst>
            </p:cNvPr>
            <p:cNvSpPr txBox="1"/>
            <p:nvPr/>
          </p:nvSpPr>
          <p:spPr>
            <a:xfrm>
              <a:off x="662860" y="3840643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Healthy,</a:t>
              </a:r>
            </a:p>
            <a:p>
              <a:r>
                <a:rPr lang="en-US" altLang="zh-CN"/>
                <a:t>Bood B</a:t>
              </a:r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DF8D616-423D-4C18-A860-9E858DBFE755}"/>
              </a:ext>
            </a:extLst>
          </p:cNvPr>
          <p:cNvGrpSpPr/>
          <p:nvPr/>
        </p:nvGrpSpPr>
        <p:grpSpPr>
          <a:xfrm>
            <a:off x="3581400" y="1789090"/>
            <a:ext cx="2181225" cy="1836510"/>
            <a:chOff x="638175" y="2650464"/>
            <a:chExt cx="2181225" cy="183651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27EA55A-EEB2-4614-9A22-23746BB14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175" y="2650464"/>
              <a:ext cx="1238250" cy="1175154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163FC38-C331-47B3-A087-562DB4088C0D}"/>
                </a:ext>
              </a:extLst>
            </p:cNvPr>
            <p:cNvSpPr txBox="1"/>
            <p:nvPr/>
          </p:nvSpPr>
          <p:spPr>
            <a:xfrm>
              <a:off x="1752600" y="2902288"/>
              <a:ext cx="1066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Sick, Blood</a:t>
              </a:r>
            </a:p>
            <a:p>
              <a:r>
                <a:rPr lang="en-US" altLang="zh-CN"/>
                <a:t>O</a:t>
              </a:r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417D32A-272F-46C6-B0B9-ED98072E028D}"/>
                </a:ext>
              </a:extLst>
            </p:cNvPr>
            <p:cNvSpPr txBox="1"/>
            <p:nvPr/>
          </p:nvSpPr>
          <p:spPr>
            <a:xfrm>
              <a:off x="662859" y="3840643"/>
              <a:ext cx="1194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Healthy,</a:t>
              </a:r>
            </a:p>
            <a:p>
              <a:r>
                <a:rPr lang="en-US" altLang="zh-CN"/>
                <a:t>Bood A</a:t>
              </a:r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7A29333-E324-4390-9DDE-5A378189DC2D}"/>
              </a:ext>
            </a:extLst>
          </p:cNvPr>
          <p:cNvGrpSpPr/>
          <p:nvPr/>
        </p:nvGrpSpPr>
        <p:grpSpPr>
          <a:xfrm>
            <a:off x="6471365" y="1789090"/>
            <a:ext cx="2181225" cy="1836510"/>
            <a:chOff x="638175" y="2650464"/>
            <a:chExt cx="2181225" cy="1836510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5C0921F-38D3-4404-B9FD-72BA3E24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175" y="2650464"/>
              <a:ext cx="1238250" cy="1175154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19872F2-484D-4524-9FDC-211A1FF99770}"/>
                </a:ext>
              </a:extLst>
            </p:cNvPr>
            <p:cNvSpPr txBox="1"/>
            <p:nvPr/>
          </p:nvSpPr>
          <p:spPr>
            <a:xfrm>
              <a:off x="1752600" y="2902288"/>
              <a:ext cx="1066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Sick, Blood</a:t>
              </a:r>
            </a:p>
            <a:p>
              <a:r>
                <a:rPr lang="en-US" altLang="zh-CN"/>
                <a:t>B</a:t>
              </a:r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FA327A3-417D-43DB-9F01-775336DE2A02}"/>
                </a:ext>
              </a:extLst>
            </p:cNvPr>
            <p:cNvSpPr txBox="1"/>
            <p:nvPr/>
          </p:nvSpPr>
          <p:spPr>
            <a:xfrm>
              <a:off x="662859" y="3840643"/>
              <a:ext cx="1194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Healthy,</a:t>
              </a:r>
            </a:p>
            <a:p>
              <a:r>
                <a:rPr lang="en-US" altLang="zh-CN"/>
                <a:t>Bood O</a:t>
              </a:r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AF60F01-D118-46BC-A73B-A4971EE37B7E}"/>
              </a:ext>
            </a:extLst>
          </p:cNvPr>
          <p:cNvGrpSpPr/>
          <p:nvPr/>
        </p:nvGrpSpPr>
        <p:grpSpPr>
          <a:xfrm>
            <a:off x="1394674" y="4370944"/>
            <a:ext cx="990600" cy="838200"/>
            <a:chOff x="762000" y="4114800"/>
            <a:chExt cx="990600" cy="83820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492F80A9-3E8B-4EB5-A50C-6C8174730A14}"/>
                </a:ext>
              </a:extLst>
            </p:cNvPr>
            <p:cNvSpPr/>
            <p:nvPr/>
          </p:nvSpPr>
          <p:spPr>
            <a:xfrm>
              <a:off x="838200" y="41148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E5A1E34-4A88-4EAD-8AC2-AEC4B8951C75}"/>
                </a:ext>
              </a:extLst>
            </p:cNvPr>
            <p:cNvSpPr txBox="1"/>
            <p:nvPr/>
          </p:nvSpPr>
          <p:spPr>
            <a:xfrm>
              <a:off x="762000" y="4349234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B-A</a:t>
              </a:r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6CE4EC3-6712-4104-AD20-2D3B864BE20C}"/>
              </a:ext>
            </a:extLst>
          </p:cNvPr>
          <p:cNvGrpSpPr/>
          <p:nvPr/>
        </p:nvGrpSpPr>
        <p:grpSpPr>
          <a:xfrm>
            <a:off x="4032161" y="4339352"/>
            <a:ext cx="990600" cy="838200"/>
            <a:chOff x="762000" y="4114800"/>
            <a:chExt cx="990600" cy="8382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FB8F322-CDB3-422F-B18B-384FBE9888F6}"/>
                </a:ext>
              </a:extLst>
            </p:cNvPr>
            <p:cNvSpPr/>
            <p:nvPr/>
          </p:nvSpPr>
          <p:spPr>
            <a:xfrm>
              <a:off x="838200" y="41148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F9D459A-69CB-4FBC-9B9A-DE1A533DCAA7}"/>
                </a:ext>
              </a:extLst>
            </p:cNvPr>
            <p:cNvSpPr txBox="1"/>
            <p:nvPr/>
          </p:nvSpPr>
          <p:spPr>
            <a:xfrm>
              <a:off x="762000" y="4349234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A-O</a:t>
              </a:r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1718E53-D38A-42A6-9C54-20C2FF83410E}"/>
              </a:ext>
            </a:extLst>
          </p:cNvPr>
          <p:cNvGrpSpPr/>
          <p:nvPr/>
        </p:nvGrpSpPr>
        <p:grpSpPr>
          <a:xfrm>
            <a:off x="7090490" y="4343400"/>
            <a:ext cx="990600" cy="838200"/>
            <a:chOff x="762000" y="4114800"/>
            <a:chExt cx="990600" cy="838200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4197D34C-9B0D-4E15-B1E0-70F365489733}"/>
                </a:ext>
              </a:extLst>
            </p:cNvPr>
            <p:cNvSpPr/>
            <p:nvPr/>
          </p:nvSpPr>
          <p:spPr>
            <a:xfrm>
              <a:off x="838200" y="41148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0E83BE-499F-4309-A1A6-12A39ACD83C9}"/>
                </a:ext>
              </a:extLst>
            </p:cNvPr>
            <p:cNvSpPr txBox="1"/>
            <p:nvPr/>
          </p:nvSpPr>
          <p:spPr>
            <a:xfrm>
              <a:off x="762000" y="4349234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O-B</a:t>
              </a:r>
              <a:endParaRPr lang="zh-CN" altLang="en-US"/>
            </a:p>
          </p:txBody>
        </p:sp>
      </p:grpSp>
      <p:sp>
        <p:nvSpPr>
          <p:cNvPr id="29" name="箭头: 下 28">
            <a:extLst>
              <a:ext uri="{FF2B5EF4-FFF2-40B4-BE49-F238E27FC236}">
                <a16:creationId xmlns:a16="http://schemas.microsoft.com/office/drawing/2014/main" id="{B43C3473-4D34-4F92-8275-86907F6B42FA}"/>
              </a:ext>
            </a:extLst>
          </p:cNvPr>
          <p:cNvSpPr/>
          <p:nvPr/>
        </p:nvSpPr>
        <p:spPr>
          <a:xfrm>
            <a:off x="1676400" y="3625600"/>
            <a:ext cx="400050" cy="64633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C41C6248-67FF-4EB4-BCFE-2DE76E8FAAAE}"/>
              </a:ext>
            </a:extLst>
          </p:cNvPr>
          <p:cNvSpPr/>
          <p:nvPr/>
        </p:nvSpPr>
        <p:spPr>
          <a:xfrm>
            <a:off x="4327436" y="3625599"/>
            <a:ext cx="400050" cy="64633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4C34B612-D297-45FC-97C6-8DE0195D917A}"/>
              </a:ext>
            </a:extLst>
          </p:cNvPr>
          <p:cNvSpPr/>
          <p:nvPr/>
        </p:nvSpPr>
        <p:spPr>
          <a:xfrm>
            <a:off x="7462636" y="3625598"/>
            <a:ext cx="400050" cy="64633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24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248CF8C-3787-4F59-9BB2-CA9E558A5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Kidney</a:t>
            </a:r>
            <a:r>
              <a:rPr lang="zh-CN" altLang="en-US"/>
              <a:t> </a:t>
            </a:r>
            <a:r>
              <a:rPr lang="en-US" altLang="zh-CN"/>
              <a:t>Exchange Solution:</a:t>
            </a:r>
            <a:br>
              <a:rPr lang="en-US" altLang="zh-CN"/>
            </a:br>
            <a:r>
              <a:rPr lang="en-US" altLang="zh-CN"/>
              <a:t>Idea #2: A Matching Algorithm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49A791-4187-425B-BFA0-32E2360C1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9430C7-9122-47BD-903A-1104E9494A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8CD309-F365-4D8A-B2F2-FFD887B9F5B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A5BDBF2-AA81-42DA-AFCC-185078C3F877}"/>
              </a:ext>
            </a:extLst>
          </p:cNvPr>
          <p:cNvGrpSpPr/>
          <p:nvPr/>
        </p:nvGrpSpPr>
        <p:grpSpPr>
          <a:xfrm>
            <a:off x="838200" y="1752600"/>
            <a:ext cx="2181225" cy="1836510"/>
            <a:chOff x="638175" y="2650464"/>
            <a:chExt cx="2181225" cy="183651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0A9FDB1-2E53-45BB-A8FB-35C4180D8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175" y="2650464"/>
              <a:ext cx="1238250" cy="1175154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46B0D-A5FF-43AB-8F26-07ECEB39F704}"/>
                </a:ext>
              </a:extLst>
            </p:cNvPr>
            <p:cNvSpPr txBox="1"/>
            <p:nvPr/>
          </p:nvSpPr>
          <p:spPr>
            <a:xfrm>
              <a:off x="1752600" y="2902288"/>
              <a:ext cx="1066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Sick, Blood</a:t>
              </a:r>
            </a:p>
            <a:p>
              <a:r>
                <a:rPr lang="en-US" altLang="zh-CN"/>
                <a:t>A</a:t>
              </a:r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CF5E1FB-EEB6-4D9D-A7F0-A7C135B756E0}"/>
                </a:ext>
              </a:extLst>
            </p:cNvPr>
            <p:cNvSpPr txBox="1"/>
            <p:nvPr/>
          </p:nvSpPr>
          <p:spPr>
            <a:xfrm>
              <a:off x="662860" y="3840643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Healthy,</a:t>
              </a:r>
            </a:p>
            <a:p>
              <a:r>
                <a:rPr lang="en-US" altLang="zh-CN"/>
                <a:t>Bood B</a:t>
              </a:r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DF8D616-423D-4C18-A860-9E858DBFE755}"/>
              </a:ext>
            </a:extLst>
          </p:cNvPr>
          <p:cNvGrpSpPr/>
          <p:nvPr/>
        </p:nvGrpSpPr>
        <p:grpSpPr>
          <a:xfrm>
            <a:off x="3581400" y="1789090"/>
            <a:ext cx="2181225" cy="1836510"/>
            <a:chOff x="638175" y="2650464"/>
            <a:chExt cx="2181225" cy="183651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27EA55A-EEB2-4614-9A22-23746BB14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175" y="2650464"/>
              <a:ext cx="1238250" cy="1175154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163FC38-C331-47B3-A087-562DB4088C0D}"/>
                </a:ext>
              </a:extLst>
            </p:cNvPr>
            <p:cNvSpPr txBox="1"/>
            <p:nvPr/>
          </p:nvSpPr>
          <p:spPr>
            <a:xfrm>
              <a:off x="1752600" y="2902288"/>
              <a:ext cx="1066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Sick, Blood</a:t>
              </a:r>
            </a:p>
            <a:p>
              <a:r>
                <a:rPr lang="en-US" altLang="zh-CN"/>
                <a:t>O</a:t>
              </a:r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417D32A-272F-46C6-B0B9-ED98072E028D}"/>
                </a:ext>
              </a:extLst>
            </p:cNvPr>
            <p:cNvSpPr txBox="1"/>
            <p:nvPr/>
          </p:nvSpPr>
          <p:spPr>
            <a:xfrm>
              <a:off x="662859" y="3840643"/>
              <a:ext cx="1194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Healthy,</a:t>
              </a:r>
            </a:p>
            <a:p>
              <a:r>
                <a:rPr lang="en-US" altLang="zh-CN"/>
                <a:t>Bood A</a:t>
              </a:r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7A29333-E324-4390-9DDE-5A378189DC2D}"/>
              </a:ext>
            </a:extLst>
          </p:cNvPr>
          <p:cNvGrpSpPr/>
          <p:nvPr/>
        </p:nvGrpSpPr>
        <p:grpSpPr>
          <a:xfrm>
            <a:off x="6471365" y="1789090"/>
            <a:ext cx="2181225" cy="1836510"/>
            <a:chOff x="638175" y="2650464"/>
            <a:chExt cx="2181225" cy="1836510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5C0921F-38D3-4404-B9FD-72BA3E24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175" y="2650464"/>
              <a:ext cx="1238250" cy="1175154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19872F2-484D-4524-9FDC-211A1FF99770}"/>
                </a:ext>
              </a:extLst>
            </p:cNvPr>
            <p:cNvSpPr txBox="1"/>
            <p:nvPr/>
          </p:nvSpPr>
          <p:spPr>
            <a:xfrm>
              <a:off x="1752600" y="2902288"/>
              <a:ext cx="1066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Sick, Blood</a:t>
              </a:r>
            </a:p>
            <a:p>
              <a:r>
                <a:rPr lang="en-US" altLang="zh-CN"/>
                <a:t>B</a:t>
              </a:r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FA327A3-417D-43DB-9F01-775336DE2A02}"/>
                </a:ext>
              </a:extLst>
            </p:cNvPr>
            <p:cNvSpPr txBox="1"/>
            <p:nvPr/>
          </p:nvSpPr>
          <p:spPr>
            <a:xfrm>
              <a:off x="662859" y="3840643"/>
              <a:ext cx="1194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Healthy,</a:t>
              </a:r>
            </a:p>
            <a:p>
              <a:r>
                <a:rPr lang="en-US" altLang="zh-CN"/>
                <a:t>Bood O</a:t>
              </a:r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AF60F01-D118-46BC-A73B-A4971EE37B7E}"/>
              </a:ext>
            </a:extLst>
          </p:cNvPr>
          <p:cNvGrpSpPr/>
          <p:nvPr/>
        </p:nvGrpSpPr>
        <p:grpSpPr>
          <a:xfrm>
            <a:off x="1394674" y="4370944"/>
            <a:ext cx="990600" cy="838200"/>
            <a:chOff x="762000" y="4114800"/>
            <a:chExt cx="990600" cy="83820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492F80A9-3E8B-4EB5-A50C-6C8174730A14}"/>
                </a:ext>
              </a:extLst>
            </p:cNvPr>
            <p:cNvSpPr/>
            <p:nvPr/>
          </p:nvSpPr>
          <p:spPr>
            <a:xfrm>
              <a:off x="838200" y="41148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E5A1E34-4A88-4EAD-8AC2-AEC4B8951C75}"/>
                </a:ext>
              </a:extLst>
            </p:cNvPr>
            <p:cNvSpPr txBox="1"/>
            <p:nvPr/>
          </p:nvSpPr>
          <p:spPr>
            <a:xfrm>
              <a:off x="762000" y="4349234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B-A</a:t>
              </a:r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6CE4EC3-6712-4104-AD20-2D3B864BE20C}"/>
              </a:ext>
            </a:extLst>
          </p:cNvPr>
          <p:cNvGrpSpPr/>
          <p:nvPr/>
        </p:nvGrpSpPr>
        <p:grpSpPr>
          <a:xfrm>
            <a:off x="4032161" y="4339352"/>
            <a:ext cx="990600" cy="838200"/>
            <a:chOff x="762000" y="4114800"/>
            <a:chExt cx="990600" cy="8382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FB8F322-CDB3-422F-B18B-384FBE9888F6}"/>
                </a:ext>
              </a:extLst>
            </p:cNvPr>
            <p:cNvSpPr/>
            <p:nvPr/>
          </p:nvSpPr>
          <p:spPr>
            <a:xfrm>
              <a:off x="838200" y="41148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F9D459A-69CB-4FBC-9B9A-DE1A533DCAA7}"/>
                </a:ext>
              </a:extLst>
            </p:cNvPr>
            <p:cNvSpPr txBox="1"/>
            <p:nvPr/>
          </p:nvSpPr>
          <p:spPr>
            <a:xfrm>
              <a:off x="762000" y="4349234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A-O</a:t>
              </a:r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1718E53-D38A-42A6-9C54-20C2FF83410E}"/>
              </a:ext>
            </a:extLst>
          </p:cNvPr>
          <p:cNvGrpSpPr/>
          <p:nvPr/>
        </p:nvGrpSpPr>
        <p:grpSpPr>
          <a:xfrm>
            <a:off x="7090490" y="4343400"/>
            <a:ext cx="990600" cy="838200"/>
            <a:chOff x="762000" y="4114800"/>
            <a:chExt cx="990600" cy="838200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4197D34C-9B0D-4E15-B1E0-70F365489733}"/>
                </a:ext>
              </a:extLst>
            </p:cNvPr>
            <p:cNvSpPr/>
            <p:nvPr/>
          </p:nvSpPr>
          <p:spPr>
            <a:xfrm>
              <a:off x="838200" y="41148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0E83BE-499F-4309-A1A6-12A39ACD83C9}"/>
                </a:ext>
              </a:extLst>
            </p:cNvPr>
            <p:cNvSpPr txBox="1"/>
            <p:nvPr/>
          </p:nvSpPr>
          <p:spPr>
            <a:xfrm>
              <a:off x="762000" y="4349234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O-B</a:t>
              </a:r>
              <a:endParaRPr lang="zh-CN" altLang="en-US"/>
            </a:p>
          </p:txBody>
        </p:sp>
      </p:grpSp>
      <p:sp>
        <p:nvSpPr>
          <p:cNvPr id="29" name="箭头: 下 28">
            <a:extLst>
              <a:ext uri="{FF2B5EF4-FFF2-40B4-BE49-F238E27FC236}">
                <a16:creationId xmlns:a16="http://schemas.microsoft.com/office/drawing/2014/main" id="{B43C3473-4D34-4F92-8275-86907F6B42FA}"/>
              </a:ext>
            </a:extLst>
          </p:cNvPr>
          <p:cNvSpPr/>
          <p:nvPr/>
        </p:nvSpPr>
        <p:spPr>
          <a:xfrm>
            <a:off x="1676400" y="3625600"/>
            <a:ext cx="400050" cy="64633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C41C6248-67FF-4EB4-BCFE-2DE76E8FAAAE}"/>
              </a:ext>
            </a:extLst>
          </p:cNvPr>
          <p:cNvSpPr/>
          <p:nvPr/>
        </p:nvSpPr>
        <p:spPr>
          <a:xfrm>
            <a:off x="4327436" y="3625599"/>
            <a:ext cx="400050" cy="64633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4C34B612-D297-45FC-97C6-8DE0195D917A}"/>
              </a:ext>
            </a:extLst>
          </p:cNvPr>
          <p:cNvSpPr/>
          <p:nvPr/>
        </p:nvSpPr>
        <p:spPr>
          <a:xfrm>
            <a:off x="7462636" y="3625598"/>
            <a:ext cx="400050" cy="64633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1223C7-CC4B-4FE0-A01D-34174113098B}"/>
              </a:ext>
            </a:extLst>
          </p:cNvPr>
          <p:cNvSpPr/>
          <p:nvPr/>
        </p:nvSpPr>
        <p:spPr>
          <a:xfrm>
            <a:off x="304800" y="6352302"/>
            <a:ext cx="8610600" cy="300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160C33E-58AC-416E-A02F-FD9F60504255}"/>
              </a:ext>
            </a:extLst>
          </p:cNvPr>
          <p:cNvGrpSpPr/>
          <p:nvPr/>
        </p:nvGrpSpPr>
        <p:grpSpPr>
          <a:xfrm>
            <a:off x="1377502" y="5861085"/>
            <a:ext cx="990600" cy="838200"/>
            <a:chOff x="762000" y="4114800"/>
            <a:chExt cx="990600" cy="838200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0894D360-BADC-4966-9084-628D9412B8BD}"/>
                </a:ext>
              </a:extLst>
            </p:cNvPr>
            <p:cNvSpPr/>
            <p:nvPr/>
          </p:nvSpPr>
          <p:spPr>
            <a:xfrm>
              <a:off x="838200" y="41148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BF5B6D4-801B-4602-90FE-021BBE6C302C}"/>
                </a:ext>
              </a:extLst>
            </p:cNvPr>
            <p:cNvSpPr txBox="1"/>
            <p:nvPr/>
          </p:nvSpPr>
          <p:spPr>
            <a:xfrm>
              <a:off x="762000" y="4349234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B-A</a:t>
              </a:r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2697B82-F16E-4450-8484-13E728732FAA}"/>
              </a:ext>
            </a:extLst>
          </p:cNvPr>
          <p:cNvGrpSpPr/>
          <p:nvPr/>
        </p:nvGrpSpPr>
        <p:grpSpPr>
          <a:xfrm>
            <a:off x="4014989" y="5829493"/>
            <a:ext cx="990600" cy="838200"/>
            <a:chOff x="762000" y="4114800"/>
            <a:chExt cx="990600" cy="838200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B0D955C-8EE1-499E-ACD2-9255C42CE488}"/>
                </a:ext>
              </a:extLst>
            </p:cNvPr>
            <p:cNvSpPr/>
            <p:nvPr/>
          </p:nvSpPr>
          <p:spPr>
            <a:xfrm>
              <a:off x="838200" y="41148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E095DBD-525C-441E-98E0-134564584AF7}"/>
                </a:ext>
              </a:extLst>
            </p:cNvPr>
            <p:cNvSpPr txBox="1"/>
            <p:nvPr/>
          </p:nvSpPr>
          <p:spPr>
            <a:xfrm>
              <a:off x="762000" y="4349234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A-O</a:t>
              </a:r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53B7973-87D1-4C2F-B312-E237D20B4019}"/>
              </a:ext>
            </a:extLst>
          </p:cNvPr>
          <p:cNvGrpSpPr/>
          <p:nvPr/>
        </p:nvGrpSpPr>
        <p:grpSpPr>
          <a:xfrm>
            <a:off x="7073318" y="5833541"/>
            <a:ext cx="990600" cy="838200"/>
            <a:chOff x="762000" y="4114800"/>
            <a:chExt cx="990600" cy="838200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FB16B854-6D1A-4433-8E30-B801234C5A6D}"/>
                </a:ext>
              </a:extLst>
            </p:cNvPr>
            <p:cNvSpPr/>
            <p:nvPr/>
          </p:nvSpPr>
          <p:spPr>
            <a:xfrm>
              <a:off x="838200" y="41148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A2379FEA-2478-4CAF-B131-076820DD32A4}"/>
                </a:ext>
              </a:extLst>
            </p:cNvPr>
            <p:cNvSpPr txBox="1"/>
            <p:nvPr/>
          </p:nvSpPr>
          <p:spPr>
            <a:xfrm>
              <a:off x="762000" y="4349234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O-B</a:t>
              </a:r>
              <a:endParaRPr lang="zh-CN" altLang="en-US"/>
            </a:p>
          </p:txBody>
        </p: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7F2B1A3-A6B3-4951-95C4-CE7D6411908D}"/>
              </a:ext>
            </a:extLst>
          </p:cNvPr>
          <p:cNvCxnSpPr>
            <a:stCxn id="19" idx="4"/>
            <a:endCxn id="36" idx="0"/>
          </p:cNvCxnSpPr>
          <p:nvPr/>
        </p:nvCxnSpPr>
        <p:spPr>
          <a:xfrm>
            <a:off x="1889974" y="5209144"/>
            <a:ext cx="2620315" cy="62034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59B15758-E7ED-40DD-B067-262BA86B031F}"/>
              </a:ext>
            </a:extLst>
          </p:cNvPr>
          <p:cNvCxnSpPr>
            <a:stCxn id="19" idx="4"/>
            <a:endCxn id="39" idx="0"/>
          </p:cNvCxnSpPr>
          <p:nvPr/>
        </p:nvCxnSpPr>
        <p:spPr>
          <a:xfrm>
            <a:off x="1889974" y="5209144"/>
            <a:ext cx="5678644" cy="62439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4BC95209-28A5-43F6-87B1-53E268FBFC79}"/>
              </a:ext>
            </a:extLst>
          </p:cNvPr>
          <p:cNvCxnSpPr>
            <a:stCxn id="24" idx="4"/>
            <a:endCxn id="39" idx="0"/>
          </p:cNvCxnSpPr>
          <p:nvPr/>
        </p:nvCxnSpPr>
        <p:spPr>
          <a:xfrm>
            <a:off x="4527461" y="5177552"/>
            <a:ext cx="3041157" cy="6559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6D1A1413-BAEF-4C4A-8386-98F1536A7089}"/>
              </a:ext>
            </a:extLst>
          </p:cNvPr>
          <p:cNvCxnSpPr>
            <a:stCxn id="27" idx="4"/>
            <a:endCxn id="33" idx="0"/>
          </p:cNvCxnSpPr>
          <p:nvPr/>
        </p:nvCxnSpPr>
        <p:spPr>
          <a:xfrm flipH="1">
            <a:off x="1872802" y="5181600"/>
            <a:ext cx="5712988" cy="67948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940F0FA5-57DE-44BA-B70B-42E908717115}"/>
              </a:ext>
            </a:extLst>
          </p:cNvPr>
          <p:cNvCxnSpPr>
            <a:stCxn id="27" idx="4"/>
            <a:endCxn id="39" idx="0"/>
          </p:cNvCxnSpPr>
          <p:nvPr/>
        </p:nvCxnSpPr>
        <p:spPr>
          <a:xfrm flipH="1">
            <a:off x="7568618" y="5181600"/>
            <a:ext cx="17172" cy="65194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973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248CF8C-3787-4F59-9BB2-CA9E558A5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Kidney</a:t>
            </a:r>
            <a:r>
              <a:rPr lang="zh-CN" altLang="en-US"/>
              <a:t> </a:t>
            </a:r>
            <a:r>
              <a:rPr lang="en-US" altLang="zh-CN"/>
              <a:t>Exchange Solution:</a:t>
            </a:r>
            <a:br>
              <a:rPr lang="en-US" altLang="zh-CN"/>
            </a:br>
            <a:r>
              <a:rPr lang="en-US" altLang="zh-CN"/>
              <a:t>Idea #2: A Matching Algorithm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49A791-4187-425B-BFA0-32E2360C1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9430C7-9122-47BD-903A-1104E9494A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8CD309-F365-4D8A-B2F2-FFD887B9F5B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A5BDBF2-AA81-42DA-AFCC-185078C3F877}"/>
              </a:ext>
            </a:extLst>
          </p:cNvPr>
          <p:cNvGrpSpPr/>
          <p:nvPr/>
        </p:nvGrpSpPr>
        <p:grpSpPr>
          <a:xfrm>
            <a:off x="838200" y="1752600"/>
            <a:ext cx="2181225" cy="1836510"/>
            <a:chOff x="638175" y="2650464"/>
            <a:chExt cx="2181225" cy="183651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0A9FDB1-2E53-45BB-A8FB-35C4180D8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175" y="2650464"/>
              <a:ext cx="1238250" cy="1175154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46B0D-A5FF-43AB-8F26-07ECEB39F704}"/>
                </a:ext>
              </a:extLst>
            </p:cNvPr>
            <p:cNvSpPr txBox="1"/>
            <p:nvPr/>
          </p:nvSpPr>
          <p:spPr>
            <a:xfrm>
              <a:off x="1752600" y="2902288"/>
              <a:ext cx="1066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Sick, Blood</a:t>
              </a:r>
            </a:p>
            <a:p>
              <a:r>
                <a:rPr lang="en-US" altLang="zh-CN"/>
                <a:t>A</a:t>
              </a:r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CF5E1FB-EEB6-4D9D-A7F0-A7C135B756E0}"/>
                </a:ext>
              </a:extLst>
            </p:cNvPr>
            <p:cNvSpPr txBox="1"/>
            <p:nvPr/>
          </p:nvSpPr>
          <p:spPr>
            <a:xfrm>
              <a:off x="662860" y="3840643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Healthy,</a:t>
              </a:r>
            </a:p>
            <a:p>
              <a:r>
                <a:rPr lang="en-US" altLang="zh-CN"/>
                <a:t>Bood B</a:t>
              </a:r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DF8D616-423D-4C18-A860-9E858DBFE755}"/>
              </a:ext>
            </a:extLst>
          </p:cNvPr>
          <p:cNvGrpSpPr/>
          <p:nvPr/>
        </p:nvGrpSpPr>
        <p:grpSpPr>
          <a:xfrm>
            <a:off x="3581400" y="1789090"/>
            <a:ext cx="2181225" cy="1836510"/>
            <a:chOff x="638175" y="2650464"/>
            <a:chExt cx="2181225" cy="183651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27EA55A-EEB2-4614-9A22-23746BB14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175" y="2650464"/>
              <a:ext cx="1238250" cy="1175154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163FC38-C331-47B3-A087-562DB4088C0D}"/>
                </a:ext>
              </a:extLst>
            </p:cNvPr>
            <p:cNvSpPr txBox="1"/>
            <p:nvPr/>
          </p:nvSpPr>
          <p:spPr>
            <a:xfrm>
              <a:off x="1752600" y="2902288"/>
              <a:ext cx="1066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Sick, Blood</a:t>
              </a:r>
            </a:p>
            <a:p>
              <a:r>
                <a:rPr lang="en-US" altLang="zh-CN"/>
                <a:t>O</a:t>
              </a:r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417D32A-272F-46C6-B0B9-ED98072E028D}"/>
                </a:ext>
              </a:extLst>
            </p:cNvPr>
            <p:cNvSpPr txBox="1"/>
            <p:nvPr/>
          </p:nvSpPr>
          <p:spPr>
            <a:xfrm>
              <a:off x="662859" y="3840643"/>
              <a:ext cx="1194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Healthy,</a:t>
              </a:r>
            </a:p>
            <a:p>
              <a:r>
                <a:rPr lang="en-US" altLang="zh-CN"/>
                <a:t>Bood A</a:t>
              </a:r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7A29333-E324-4390-9DDE-5A378189DC2D}"/>
              </a:ext>
            </a:extLst>
          </p:cNvPr>
          <p:cNvGrpSpPr/>
          <p:nvPr/>
        </p:nvGrpSpPr>
        <p:grpSpPr>
          <a:xfrm>
            <a:off x="6471365" y="1789090"/>
            <a:ext cx="2181225" cy="1836510"/>
            <a:chOff x="638175" y="2650464"/>
            <a:chExt cx="2181225" cy="1836510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5C0921F-38D3-4404-B9FD-72BA3E24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175" y="2650464"/>
              <a:ext cx="1238250" cy="1175154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19872F2-484D-4524-9FDC-211A1FF99770}"/>
                </a:ext>
              </a:extLst>
            </p:cNvPr>
            <p:cNvSpPr txBox="1"/>
            <p:nvPr/>
          </p:nvSpPr>
          <p:spPr>
            <a:xfrm>
              <a:off x="1752600" y="2902288"/>
              <a:ext cx="1066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Sick, Blood</a:t>
              </a:r>
            </a:p>
            <a:p>
              <a:r>
                <a:rPr lang="en-US" altLang="zh-CN"/>
                <a:t>B</a:t>
              </a:r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FA327A3-417D-43DB-9F01-775336DE2A02}"/>
                </a:ext>
              </a:extLst>
            </p:cNvPr>
            <p:cNvSpPr txBox="1"/>
            <p:nvPr/>
          </p:nvSpPr>
          <p:spPr>
            <a:xfrm>
              <a:off x="662859" y="3840643"/>
              <a:ext cx="1194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Healthy,</a:t>
              </a:r>
            </a:p>
            <a:p>
              <a:r>
                <a:rPr lang="en-US" altLang="zh-CN"/>
                <a:t>Bood O</a:t>
              </a:r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AF60F01-D118-46BC-A73B-A4971EE37B7E}"/>
              </a:ext>
            </a:extLst>
          </p:cNvPr>
          <p:cNvGrpSpPr/>
          <p:nvPr/>
        </p:nvGrpSpPr>
        <p:grpSpPr>
          <a:xfrm>
            <a:off x="1394674" y="4370944"/>
            <a:ext cx="990600" cy="838200"/>
            <a:chOff x="762000" y="4114800"/>
            <a:chExt cx="990600" cy="83820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492F80A9-3E8B-4EB5-A50C-6C8174730A14}"/>
                </a:ext>
              </a:extLst>
            </p:cNvPr>
            <p:cNvSpPr/>
            <p:nvPr/>
          </p:nvSpPr>
          <p:spPr>
            <a:xfrm>
              <a:off x="838200" y="41148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E5A1E34-4A88-4EAD-8AC2-AEC4B8951C75}"/>
                </a:ext>
              </a:extLst>
            </p:cNvPr>
            <p:cNvSpPr txBox="1"/>
            <p:nvPr/>
          </p:nvSpPr>
          <p:spPr>
            <a:xfrm>
              <a:off x="762000" y="4349234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B-A</a:t>
              </a:r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6CE4EC3-6712-4104-AD20-2D3B864BE20C}"/>
              </a:ext>
            </a:extLst>
          </p:cNvPr>
          <p:cNvGrpSpPr/>
          <p:nvPr/>
        </p:nvGrpSpPr>
        <p:grpSpPr>
          <a:xfrm>
            <a:off x="4032161" y="4339352"/>
            <a:ext cx="990600" cy="838200"/>
            <a:chOff x="762000" y="4114800"/>
            <a:chExt cx="990600" cy="8382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FB8F322-CDB3-422F-B18B-384FBE9888F6}"/>
                </a:ext>
              </a:extLst>
            </p:cNvPr>
            <p:cNvSpPr/>
            <p:nvPr/>
          </p:nvSpPr>
          <p:spPr>
            <a:xfrm>
              <a:off x="838200" y="41148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F9D459A-69CB-4FBC-9B9A-DE1A533DCAA7}"/>
                </a:ext>
              </a:extLst>
            </p:cNvPr>
            <p:cNvSpPr txBox="1"/>
            <p:nvPr/>
          </p:nvSpPr>
          <p:spPr>
            <a:xfrm>
              <a:off x="762000" y="4349234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A-O</a:t>
              </a:r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1718E53-D38A-42A6-9C54-20C2FF83410E}"/>
              </a:ext>
            </a:extLst>
          </p:cNvPr>
          <p:cNvGrpSpPr/>
          <p:nvPr/>
        </p:nvGrpSpPr>
        <p:grpSpPr>
          <a:xfrm>
            <a:off x="7090490" y="4343400"/>
            <a:ext cx="990600" cy="838200"/>
            <a:chOff x="762000" y="4114800"/>
            <a:chExt cx="990600" cy="838200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4197D34C-9B0D-4E15-B1E0-70F365489733}"/>
                </a:ext>
              </a:extLst>
            </p:cNvPr>
            <p:cNvSpPr/>
            <p:nvPr/>
          </p:nvSpPr>
          <p:spPr>
            <a:xfrm>
              <a:off x="838200" y="41148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0E83BE-499F-4309-A1A6-12A39ACD83C9}"/>
                </a:ext>
              </a:extLst>
            </p:cNvPr>
            <p:cNvSpPr txBox="1"/>
            <p:nvPr/>
          </p:nvSpPr>
          <p:spPr>
            <a:xfrm>
              <a:off x="762000" y="4349234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O-B</a:t>
              </a:r>
              <a:endParaRPr lang="zh-CN" altLang="en-US"/>
            </a:p>
          </p:txBody>
        </p:sp>
      </p:grpSp>
      <p:sp>
        <p:nvSpPr>
          <p:cNvPr id="29" name="箭头: 下 28">
            <a:extLst>
              <a:ext uri="{FF2B5EF4-FFF2-40B4-BE49-F238E27FC236}">
                <a16:creationId xmlns:a16="http://schemas.microsoft.com/office/drawing/2014/main" id="{B43C3473-4D34-4F92-8275-86907F6B42FA}"/>
              </a:ext>
            </a:extLst>
          </p:cNvPr>
          <p:cNvSpPr/>
          <p:nvPr/>
        </p:nvSpPr>
        <p:spPr>
          <a:xfrm>
            <a:off x="1676400" y="3625600"/>
            <a:ext cx="400050" cy="64633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C41C6248-67FF-4EB4-BCFE-2DE76E8FAAAE}"/>
              </a:ext>
            </a:extLst>
          </p:cNvPr>
          <p:cNvSpPr/>
          <p:nvPr/>
        </p:nvSpPr>
        <p:spPr>
          <a:xfrm>
            <a:off x="4327436" y="3625599"/>
            <a:ext cx="400050" cy="64633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4C34B612-D297-45FC-97C6-8DE0195D917A}"/>
              </a:ext>
            </a:extLst>
          </p:cNvPr>
          <p:cNvSpPr/>
          <p:nvPr/>
        </p:nvSpPr>
        <p:spPr>
          <a:xfrm>
            <a:off x="7462636" y="3625598"/>
            <a:ext cx="400050" cy="64633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1223C7-CC4B-4FE0-A01D-34174113098B}"/>
              </a:ext>
            </a:extLst>
          </p:cNvPr>
          <p:cNvSpPr/>
          <p:nvPr/>
        </p:nvSpPr>
        <p:spPr>
          <a:xfrm>
            <a:off x="304800" y="6352302"/>
            <a:ext cx="8610600" cy="300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160C33E-58AC-416E-A02F-FD9F60504255}"/>
              </a:ext>
            </a:extLst>
          </p:cNvPr>
          <p:cNvGrpSpPr/>
          <p:nvPr/>
        </p:nvGrpSpPr>
        <p:grpSpPr>
          <a:xfrm>
            <a:off x="1377502" y="5861085"/>
            <a:ext cx="990600" cy="838200"/>
            <a:chOff x="762000" y="4114800"/>
            <a:chExt cx="990600" cy="838200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0894D360-BADC-4966-9084-628D9412B8BD}"/>
                </a:ext>
              </a:extLst>
            </p:cNvPr>
            <p:cNvSpPr/>
            <p:nvPr/>
          </p:nvSpPr>
          <p:spPr>
            <a:xfrm>
              <a:off x="838200" y="41148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BF5B6D4-801B-4602-90FE-021BBE6C302C}"/>
                </a:ext>
              </a:extLst>
            </p:cNvPr>
            <p:cNvSpPr txBox="1"/>
            <p:nvPr/>
          </p:nvSpPr>
          <p:spPr>
            <a:xfrm>
              <a:off x="762000" y="4349234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B-A</a:t>
              </a:r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2697B82-F16E-4450-8484-13E728732FAA}"/>
              </a:ext>
            </a:extLst>
          </p:cNvPr>
          <p:cNvGrpSpPr/>
          <p:nvPr/>
        </p:nvGrpSpPr>
        <p:grpSpPr>
          <a:xfrm>
            <a:off x="4014989" y="5829493"/>
            <a:ext cx="990600" cy="838200"/>
            <a:chOff x="762000" y="4114800"/>
            <a:chExt cx="990600" cy="838200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B0D955C-8EE1-499E-ACD2-9255C42CE488}"/>
                </a:ext>
              </a:extLst>
            </p:cNvPr>
            <p:cNvSpPr/>
            <p:nvPr/>
          </p:nvSpPr>
          <p:spPr>
            <a:xfrm>
              <a:off x="838200" y="41148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E095DBD-525C-441E-98E0-134564584AF7}"/>
                </a:ext>
              </a:extLst>
            </p:cNvPr>
            <p:cNvSpPr txBox="1"/>
            <p:nvPr/>
          </p:nvSpPr>
          <p:spPr>
            <a:xfrm>
              <a:off x="762000" y="4349234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A-O</a:t>
              </a:r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53B7973-87D1-4C2F-B312-E237D20B4019}"/>
              </a:ext>
            </a:extLst>
          </p:cNvPr>
          <p:cNvGrpSpPr/>
          <p:nvPr/>
        </p:nvGrpSpPr>
        <p:grpSpPr>
          <a:xfrm>
            <a:off x="7073318" y="5833541"/>
            <a:ext cx="990600" cy="838200"/>
            <a:chOff x="762000" y="4114800"/>
            <a:chExt cx="990600" cy="838200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FB16B854-6D1A-4433-8E30-B801234C5A6D}"/>
                </a:ext>
              </a:extLst>
            </p:cNvPr>
            <p:cNvSpPr/>
            <p:nvPr/>
          </p:nvSpPr>
          <p:spPr>
            <a:xfrm>
              <a:off x="838200" y="41148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A2379FEA-2478-4CAF-B131-076820DD32A4}"/>
                </a:ext>
              </a:extLst>
            </p:cNvPr>
            <p:cNvSpPr txBox="1"/>
            <p:nvPr/>
          </p:nvSpPr>
          <p:spPr>
            <a:xfrm>
              <a:off x="762000" y="4349234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O-B</a:t>
              </a:r>
              <a:endParaRPr lang="zh-CN" altLang="en-US"/>
            </a:p>
          </p:txBody>
        </p: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7F2B1A3-A6B3-4951-95C4-CE7D6411908D}"/>
              </a:ext>
            </a:extLst>
          </p:cNvPr>
          <p:cNvCxnSpPr>
            <a:stCxn id="19" idx="4"/>
            <a:endCxn id="36" idx="0"/>
          </p:cNvCxnSpPr>
          <p:nvPr/>
        </p:nvCxnSpPr>
        <p:spPr>
          <a:xfrm>
            <a:off x="1889974" y="5209144"/>
            <a:ext cx="2620315" cy="6203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59B15758-E7ED-40DD-B067-262BA86B031F}"/>
              </a:ext>
            </a:extLst>
          </p:cNvPr>
          <p:cNvCxnSpPr>
            <a:stCxn id="19" idx="4"/>
            <a:endCxn id="39" idx="0"/>
          </p:cNvCxnSpPr>
          <p:nvPr/>
        </p:nvCxnSpPr>
        <p:spPr>
          <a:xfrm>
            <a:off x="1889974" y="5209144"/>
            <a:ext cx="5678644" cy="62439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4BC95209-28A5-43F6-87B1-53E268FBFC79}"/>
              </a:ext>
            </a:extLst>
          </p:cNvPr>
          <p:cNvCxnSpPr>
            <a:stCxn id="24" idx="4"/>
            <a:endCxn id="39" idx="0"/>
          </p:cNvCxnSpPr>
          <p:nvPr/>
        </p:nvCxnSpPr>
        <p:spPr>
          <a:xfrm>
            <a:off x="4527461" y="5177552"/>
            <a:ext cx="3041157" cy="6559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6D1A1413-BAEF-4C4A-8386-98F1536A7089}"/>
              </a:ext>
            </a:extLst>
          </p:cNvPr>
          <p:cNvCxnSpPr>
            <a:stCxn id="27" idx="4"/>
            <a:endCxn id="33" idx="0"/>
          </p:cNvCxnSpPr>
          <p:nvPr/>
        </p:nvCxnSpPr>
        <p:spPr>
          <a:xfrm flipH="1">
            <a:off x="1872802" y="5181600"/>
            <a:ext cx="5712988" cy="6794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940F0FA5-57DE-44BA-B70B-42E908717115}"/>
              </a:ext>
            </a:extLst>
          </p:cNvPr>
          <p:cNvCxnSpPr>
            <a:stCxn id="27" idx="4"/>
            <a:endCxn id="39" idx="0"/>
          </p:cNvCxnSpPr>
          <p:nvPr/>
        </p:nvCxnSpPr>
        <p:spPr>
          <a:xfrm flipH="1">
            <a:off x="7568618" y="5181600"/>
            <a:ext cx="17172" cy="65194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对话气泡: 矩形 19">
            <a:extLst>
              <a:ext uri="{FF2B5EF4-FFF2-40B4-BE49-F238E27FC236}">
                <a16:creationId xmlns:a16="http://schemas.microsoft.com/office/drawing/2014/main" id="{7CD2CB8F-C7BD-48B0-8EBE-8234C40C4894}"/>
              </a:ext>
            </a:extLst>
          </p:cNvPr>
          <p:cNvSpPr/>
          <p:nvPr/>
        </p:nvSpPr>
        <p:spPr>
          <a:xfrm>
            <a:off x="73515" y="4573786"/>
            <a:ext cx="1302245" cy="1502326"/>
          </a:xfrm>
          <a:prstGeom prst="wedgeRectCallout">
            <a:avLst>
              <a:gd name="adj1" fmla="val 109199"/>
              <a:gd name="adj2" fmla="val 1420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The maximum cardinality is 3.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38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3503F85-C2B4-4686-B39F-E65A9C3A25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/>
                  <a:t>The General Mechanism: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CN"/>
                  <a:t>Collect a report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i="1"/>
                  <a:t> </a:t>
                </a:r>
                <a:r>
                  <a:rPr lang="en-US" altLang="zh-CN"/>
                  <a:t>from each agent </a:t>
                </a:r>
                <a:r>
                  <a:rPr lang="en-US" altLang="zh-CN" i="1"/>
                  <a:t>i</a:t>
                </a:r>
                <a:r>
                  <a:rPr lang="en-US" altLang="zh-CN"/>
                  <a:t>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CN"/>
                  <a:t>Form the edge set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)∈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/>
                  <a:t>. That is, include edge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/>
                  <a:t>if and only if both endpoints agree to the exchange.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CN"/>
                  <a:t>Return a maximum-cardinality matching of the graph G = (V, E), where V is the (known) set of patient-donor pairs.</a:t>
                </a:r>
              </a:p>
              <a:p>
                <a:pPr marL="457200" lvl="1" indent="0">
                  <a:buNone/>
                </a:pPr>
                <a:endParaRPr lang="en-US" altLang="zh-CN"/>
              </a:p>
              <a:p>
                <a:pPr marL="514350" indent="-457200"/>
                <a:r>
                  <a:rPr lang="en-US" altLang="zh-CN"/>
                  <a:t>The specific design of step (3) can guarantee DSIC.</a:t>
                </a:r>
                <a:endParaRPr lang="zh-CN" altLang="en-US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3503F85-C2B4-4686-B39F-E65A9C3A25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561" r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E03A34A7-4084-41C3-8D88-5B553AE1A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Kidney</a:t>
            </a:r>
            <a:r>
              <a:rPr lang="zh-CN" altLang="en-US"/>
              <a:t> </a:t>
            </a:r>
            <a:r>
              <a:rPr lang="en-US" altLang="zh-CN"/>
              <a:t>Exchange Solution:</a:t>
            </a:r>
            <a:br>
              <a:rPr lang="en-US" altLang="zh-CN"/>
            </a:br>
            <a:r>
              <a:rPr lang="en-US" altLang="zh-CN"/>
              <a:t>Idea #2: A Matching Algorithm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CD36A4-5DFB-4BD8-9318-B4BA741AF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1F9551-7B0B-4A60-BAC4-DA3C25E2B9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2F5B0E-3AA5-44B1-97D4-B0894E06F9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18E9AC-3971-4084-BB60-CA303FE8DF51}"/>
              </a:ext>
            </a:extLst>
          </p:cNvPr>
          <p:cNvSpPr/>
          <p:nvPr/>
        </p:nvSpPr>
        <p:spPr>
          <a:xfrm>
            <a:off x="838200" y="3581400"/>
            <a:ext cx="7391400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343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99A2C1E-152E-477B-A58D-DCCF3AA441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/>
                  <a:t>Assume  vertices 1, 2, ..., n are ordered from highest to lowest priority.</a:t>
                </a:r>
              </a:p>
              <a:p>
                <a:r>
                  <a:rPr lang="en-US" altLang="zh-CN"/>
                  <a:t>Details of Step (3):</a:t>
                </a:r>
              </a:p>
              <a:p>
                <a:pPr lvl="1"/>
                <a:r>
                  <a:rPr lang="en-US" altLang="zh-CN"/>
                  <a:t>(3a) Let </a:t>
                </a:r>
                <a:r>
                  <a:rPr lang="en-US" altLang="zh-CN" i="1"/>
                  <a:t>M</a:t>
                </a:r>
                <a:r>
                  <a:rPr lang="en-US" altLang="zh-CN" baseline="-25000"/>
                  <a:t>0</a:t>
                </a:r>
                <a:r>
                  <a:rPr lang="en-US" altLang="zh-CN"/>
                  <a:t> denote the </a:t>
                </a:r>
                <a:r>
                  <a:rPr lang="en-US" altLang="zh-CN">
                    <a:solidFill>
                      <a:srgbClr val="FF0000"/>
                    </a:solidFill>
                  </a:rPr>
                  <a:t>set of maximum matchings </a:t>
                </a:r>
                <a:r>
                  <a:rPr lang="en-US" altLang="zh-CN"/>
                  <a:t>of </a:t>
                </a:r>
                <a:r>
                  <a:rPr lang="en-US" altLang="zh-CN" i="1"/>
                  <a:t>G</a:t>
                </a:r>
                <a:r>
                  <a:rPr lang="en-US" altLang="zh-CN"/>
                  <a:t>. </a:t>
                </a:r>
              </a:p>
              <a:p>
                <a:pPr lvl="1"/>
                <a:r>
                  <a:rPr lang="en-US" altLang="zh-CN"/>
                  <a:t>(3b) </a:t>
                </a:r>
                <a:r>
                  <a:rPr lang="nn-NO" altLang="zh-CN"/>
                  <a:t>For i = 1, 2, ..., n: </a:t>
                </a:r>
              </a:p>
              <a:p>
                <a:pPr lvl="2"/>
                <a:r>
                  <a:rPr lang="en-US" altLang="zh-CN" sz="2400"/>
                  <a:t>(3b.i) Let </a:t>
                </a:r>
                <a:r>
                  <a:rPr lang="en-US" altLang="zh-CN" sz="2400" i="1"/>
                  <a:t>Z</a:t>
                </a:r>
                <a:r>
                  <a:rPr lang="en-US" altLang="zh-CN" sz="2400" i="1" baseline="-25000"/>
                  <a:t>i</a:t>
                </a:r>
                <a:r>
                  <a:rPr lang="en-US" altLang="zh-CN" sz="2400" i="1"/>
                  <a:t> </a:t>
                </a:r>
                <a:r>
                  <a:rPr lang="en-US" altLang="zh-CN" sz="2400"/>
                  <a:t>denote the matchings in </a:t>
                </a:r>
                <a:r>
                  <a:rPr lang="en-US" altLang="zh-CN" sz="2400" i="1"/>
                  <a:t>M</a:t>
                </a:r>
                <a:r>
                  <a:rPr lang="en-US" altLang="zh-CN" sz="2400" i="1" baseline="-25000"/>
                  <a:t>i-</a:t>
                </a:r>
                <a:r>
                  <a:rPr lang="en-US" altLang="zh-CN" sz="2400" baseline="-25000"/>
                  <a:t>1</a:t>
                </a:r>
                <a:r>
                  <a:rPr lang="en-US" altLang="zh-CN" sz="2400"/>
                  <a:t> that match vertex </a:t>
                </a:r>
                <a:r>
                  <a:rPr lang="en-US" altLang="zh-CN" sz="2400" i="1"/>
                  <a:t>i</a:t>
                </a:r>
                <a:r>
                  <a:rPr lang="en-US" altLang="zh-CN" sz="2400"/>
                  <a:t> </a:t>
                </a:r>
              </a:p>
              <a:p>
                <a:pPr lvl="2"/>
                <a:r>
                  <a:rPr lang="en-US" altLang="zh-CN" sz="2400"/>
                  <a:t>(3b.ii) </a:t>
                </a:r>
                <a:r>
                  <a:rPr lang="pl-PL" altLang="zh-CN" sz="2400"/>
                  <a:t>If </a:t>
                </a:r>
                <a:r>
                  <a:rPr lang="en-US" altLang="zh-CN" sz="2400" i="1"/>
                  <a:t>Z</a:t>
                </a:r>
                <a:r>
                  <a:rPr lang="en-US" altLang="zh-CN" sz="2400" i="1" baseline="-25000"/>
                  <a:t>i</a:t>
                </a:r>
                <a:r>
                  <a:rPr lang="pl-PL" altLang="zh-CN" sz="2400" i="1"/>
                  <a:t> </a:t>
                </a:r>
                <a14:m>
                  <m:oMath xmlns:m="http://schemas.openxmlformats.org/officeDocument/2006/math">
                    <m:r>
                      <a:rPr lang="pl-PL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pl-PL" altLang="zh-CN" sz="2400"/>
                  <a:t>, set </a:t>
                </a:r>
                <a:r>
                  <a:rPr lang="pl-PL" altLang="zh-CN" sz="2400" i="1"/>
                  <a:t>M</a:t>
                </a:r>
                <a:r>
                  <a:rPr lang="pl-PL" altLang="zh-CN" sz="2400" i="1" baseline="-25000"/>
                  <a:t>i</a:t>
                </a:r>
                <a:r>
                  <a:rPr lang="pl-PL" altLang="zh-CN" sz="2400" i="1"/>
                  <a:t> </a:t>
                </a:r>
                <a:r>
                  <a:rPr lang="pl-PL" altLang="zh-CN" sz="2400"/>
                  <a:t>= </a:t>
                </a:r>
                <a:r>
                  <a:rPr lang="pl-PL" altLang="zh-CN" sz="2400" i="1"/>
                  <a:t>Z</a:t>
                </a:r>
                <a:r>
                  <a:rPr lang="pl-PL" altLang="zh-CN" sz="2400" i="1" baseline="-25000"/>
                  <a:t>i</a:t>
                </a:r>
                <a:r>
                  <a:rPr lang="pl-PL" altLang="zh-CN" sz="2400"/>
                  <a:t>. </a:t>
                </a:r>
                <a:endParaRPr lang="en-US" altLang="zh-CN" sz="2400"/>
              </a:p>
              <a:p>
                <a:pPr lvl="2"/>
                <a:r>
                  <a:rPr lang="en-US" altLang="zh-CN" sz="2400"/>
                  <a:t>(3b.iii) Otherwise</a:t>
                </a:r>
                <a:r>
                  <a:rPr lang="pl-PL" altLang="zh-CN" sz="2400"/>
                  <a:t>, set </a:t>
                </a:r>
                <a:r>
                  <a:rPr lang="pl-PL" altLang="zh-CN" sz="2400" i="1"/>
                  <a:t>M</a:t>
                </a:r>
                <a:r>
                  <a:rPr lang="pl-PL" altLang="zh-CN" sz="2400" i="1" baseline="-25000"/>
                  <a:t>i</a:t>
                </a:r>
                <a:r>
                  <a:rPr lang="pl-PL" altLang="zh-CN" sz="2400" i="1"/>
                  <a:t> </a:t>
                </a:r>
                <a:r>
                  <a:rPr lang="pl-PL" altLang="zh-CN" sz="2400"/>
                  <a:t>= </a:t>
                </a:r>
                <a:r>
                  <a:rPr lang="en-US" altLang="zh-CN" sz="2400" i="1"/>
                  <a:t>M</a:t>
                </a:r>
                <a:r>
                  <a:rPr lang="pl-PL" altLang="zh-CN" sz="2400" i="1" baseline="-25000"/>
                  <a:t>i</a:t>
                </a:r>
                <a:r>
                  <a:rPr lang="en-US" altLang="zh-CN" sz="2400" i="1" baseline="-25000"/>
                  <a:t>-1</a:t>
                </a:r>
                <a:r>
                  <a:rPr lang="pl-PL" altLang="zh-CN" sz="2400"/>
                  <a:t>.</a:t>
                </a:r>
                <a:endParaRPr lang="en-US" altLang="zh-CN" sz="2400"/>
              </a:p>
              <a:p>
                <a:pPr lvl="1"/>
                <a:r>
                  <a:rPr lang="en-US" altLang="zh-CN"/>
                  <a:t>(3c) Return an arbitrary matching of </a:t>
                </a:r>
                <a:r>
                  <a:rPr lang="en-US" altLang="zh-CN" i="1"/>
                  <a:t>M</a:t>
                </a:r>
                <a:r>
                  <a:rPr lang="en-US" altLang="zh-CN" i="1" baseline="-25000"/>
                  <a:t>n</a:t>
                </a:r>
                <a:r>
                  <a:rPr lang="en-US" altLang="zh-CN"/>
                  <a:t>.</a:t>
                </a:r>
                <a:endParaRPr lang="zh-CN" altLang="en-US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99A2C1E-152E-477B-A58D-DCCF3AA441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561" b="-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D3BEC224-50B3-422F-8167-10A4F91D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Kidney</a:t>
            </a:r>
            <a:r>
              <a:rPr lang="zh-CN" altLang="en-US"/>
              <a:t> </a:t>
            </a:r>
            <a:r>
              <a:rPr lang="en-US" altLang="zh-CN"/>
              <a:t>Exchange Solution:</a:t>
            </a:r>
            <a:br>
              <a:rPr lang="en-US" altLang="zh-CN"/>
            </a:br>
            <a:r>
              <a:rPr lang="en-US" altLang="zh-CN"/>
              <a:t>Idea #2: A Matching Algorithm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4740B9-10C9-4480-8F7D-6A26207DE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6C40DA-6C14-4C4B-9F4B-7FEE94B116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1A7D8D-5740-4383-BCFF-5263DE06A7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89CFD34-E0DE-439B-92A7-E24D02086509}"/>
              </a:ext>
            </a:extLst>
          </p:cNvPr>
          <p:cNvSpPr/>
          <p:nvPr/>
        </p:nvSpPr>
        <p:spPr>
          <a:xfrm>
            <a:off x="76200" y="6172200"/>
            <a:ext cx="8991600" cy="60959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</a:rPr>
              <a:t>Question 1. What is the time complexity of the matching based algorithm?</a:t>
            </a:r>
          </a:p>
        </p:txBody>
      </p:sp>
    </p:spTree>
    <p:extLst>
      <p:ext uri="{BB962C8B-B14F-4D97-AF65-F5344CB8AC3E}">
        <p14:creationId xmlns:p14="http://schemas.microsoft.com/office/powerpoint/2010/main" val="325307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36C8F30-351C-47C8-B91A-77C4B33F78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>
                    <a:solidFill>
                      <a:srgbClr val="00B0F0"/>
                    </a:solidFill>
                  </a:rPr>
                  <a:t>Theorem</a:t>
                </a:r>
                <a:r>
                  <a:rPr lang="en-US" altLang="zh-CN"/>
                  <a:t>: For every collection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altLang="zh-CN"/>
                  <a:t> of edge sets and every ordering of the vertices, the priority matching mechanism above is DSIC: </a:t>
                </a:r>
              </a:p>
              <a:p>
                <a:pPr lvl="1"/>
                <a:r>
                  <a:rPr lang="en-US" altLang="zh-CN" sz="2800" i="1"/>
                  <a:t>no agent can go from unmatched to matched by reporting a strict subset F</a:t>
                </a:r>
                <a:r>
                  <a:rPr lang="en-US" altLang="zh-CN" sz="2800" i="1" baseline="-25000"/>
                  <a:t>i</a:t>
                </a:r>
                <a:r>
                  <a:rPr lang="en-US" altLang="zh-CN" sz="2800" i="1"/>
                  <a:t> of E</a:t>
                </a:r>
                <a:r>
                  <a:rPr lang="en-US" altLang="zh-CN" sz="2800" i="1" baseline="-25000"/>
                  <a:t>i</a:t>
                </a:r>
                <a:r>
                  <a:rPr lang="en-US" altLang="zh-CN" sz="2800" i="1"/>
                  <a:t> rather than E</a:t>
                </a:r>
                <a:r>
                  <a:rPr lang="en-US" altLang="zh-CN" sz="2800" i="1" baseline="-25000"/>
                  <a:t>i</a:t>
                </a:r>
                <a:r>
                  <a:rPr lang="en-US" altLang="zh-CN" sz="2800" i="1"/>
                  <a:t>.</a:t>
                </a:r>
                <a:endParaRPr lang="zh-CN" altLang="en-US" sz="2800" i="1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36C8F30-351C-47C8-B91A-77C4B33F78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245981BA-BCA3-4403-B46C-A3E97A25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Kidney</a:t>
            </a:r>
            <a:r>
              <a:rPr lang="zh-CN" altLang="en-US"/>
              <a:t> </a:t>
            </a:r>
            <a:r>
              <a:rPr lang="en-US" altLang="zh-CN"/>
              <a:t>Exchange Solution:</a:t>
            </a:r>
            <a:br>
              <a:rPr lang="en-US" altLang="zh-CN"/>
            </a:br>
            <a:r>
              <a:rPr lang="en-US" altLang="zh-CN"/>
              <a:t>Idea #2: A Matching Algorithm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3CEE2B-AD4C-46AB-9A9C-A15CC366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0D33B3-D964-4BE6-8AE8-560607DC5F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D9565B-8E3E-4FAF-B9E5-B677408ABC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6471613-D2C2-4AE2-A2A6-19AC10454114}"/>
              </a:ext>
            </a:extLst>
          </p:cNvPr>
          <p:cNvSpPr/>
          <p:nvPr/>
        </p:nvSpPr>
        <p:spPr>
          <a:xfrm>
            <a:off x="76200" y="6172200"/>
            <a:ext cx="8991600" cy="60959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</a:rPr>
              <a:t>Question 2. What is the formal proof of the DSIC property?</a:t>
            </a:r>
          </a:p>
        </p:txBody>
      </p:sp>
    </p:spTree>
    <p:extLst>
      <p:ext uri="{BB962C8B-B14F-4D97-AF65-F5344CB8AC3E}">
        <p14:creationId xmlns:p14="http://schemas.microsoft.com/office/powerpoint/2010/main" val="865195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F1397B8-9829-4A8C-A293-4E49EEBB2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Current research is focused on incentive problems at the </a:t>
            </a:r>
            <a:r>
              <a:rPr lang="en-US" altLang="zh-CN">
                <a:solidFill>
                  <a:srgbClr val="FF0000"/>
                </a:solidFill>
              </a:rPr>
              <a:t>hospital level</a:t>
            </a:r>
            <a:r>
              <a:rPr lang="en-US" altLang="zh-CN"/>
              <a:t>, rather than at the level of individual patient-donor pairs. </a:t>
            </a:r>
          </a:p>
          <a:p>
            <a:r>
              <a:rPr lang="en-US" altLang="zh-CN"/>
              <a:t>This change is well motivated because many patientdonor pairs are reported to national kidney exchanges by hospitals, rather than by the pairs themselves. 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3C0FF3F-B7C4-483F-8B69-7FE49BA9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Cutting-Edge Challenges 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FA0C0A-8DC6-43C5-ACD1-753095A8C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D2E7D5-C3D6-4711-9F10-668BA6BEB5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55F68C-E0F3-40C9-A5E9-07017F6DE92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2768783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400A3B2-D9DD-43C8-B4DE-4C1953904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Kidneys filter waste from blood</a:t>
            </a:r>
          </a:p>
          <a:p>
            <a:r>
              <a:rPr lang="en-US" altLang="zh-CN"/>
              <a:t>Kidney failure results in death in months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E57E1AA-0280-4519-A0B9-9E0E8FECF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Kidney Transplants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9185B0-A531-434A-92D1-2F02A5F2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22A455-4AEB-41E7-BD66-DD1517A56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F1C0F7-E3D9-4D2D-8D82-ECFCA973F61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3C4BD02-E987-45C5-BA88-AC6037454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743200"/>
            <a:ext cx="5891605" cy="323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45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784DE8-77AC-4093-985D-00585B2CF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4B8CF1C-729E-4AF2-B821-DC038BDC5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Multi-hospital Incentives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F01C70-9F57-499D-9362-987E6A6B5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2FB774-829E-4048-AF1B-21C0B6772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3BC046-25C3-4943-9D4C-D465A3891F1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268D04-3DC0-48A6-924D-2B130C9FA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58829"/>
            <a:ext cx="8610600" cy="45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62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2C9F136-1B5A-41F5-85A5-116D3AFD9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Example 1: </a:t>
            </a:r>
          </a:p>
          <a:p>
            <a:pPr lvl="1"/>
            <a:r>
              <a:rPr lang="en-US" altLang="zh-CN"/>
              <a:t>Suppose there are two hospitals and the compatible donations are as follows.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EB2FB1D-1E79-4053-A11D-7237A57CD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Need for Full Reporting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B19EF5-D50D-425E-80AC-9055D5235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F6DD8D-8340-439B-95ED-0B8D7B7A4F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0B14EB-CF6C-46D9-B3AB-C5B3F06588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008E5EB-707B-42D7-90E2-57AA6C956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926500"/>
            <a:ext cx="4894552" cy="3794975"/>
          </a:xfrm>
          <a:prstGeom prst="rect">
            <a:avLst/>
          </a:prstGeom>
        </p:spPr>
      </p:pic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29FEF085-E19E-4BFD-8BB0-4DF1443C7F4C}"/>
              </a:ext>
            </a:extLst>
          </p:cNvPr>
          <p:cNvSpPr/>
          <p:nvPr/>
        </p:nvSpPr>
        <p:spPr>
          <a:xfrm>
            <a:off x="221755" y="3276600"/>
            <a:ext cx="1302245" cy="1502326"/>
          </a:xfrm>
          <a:prstGeom prst="wedgeRectCallout">
            <a:avLst>
              <a:gd name="adj1" fmla="val 109199"/>
              <a:gd name="adj2" fmla="val 1420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The local matching cardinality is 2.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8F49C4E-418F-462D-A0EE-E03FB0C12B89}"/>
              </a:ext>
            </a:extLst>
          </p:cNvPr>
          <p:cNvCxnSpPr>
            <a:cxnSpLocks/>
          </p:cNvCxnSpPr>
          <p:nvPr/>
        </p:nvCxnSpPr>
        <p:spPr>
          <a:xfrm>
            <a:off x="3612357" y="3724276"/>
            <a:ext cx="72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4205B8F-FC4F-4455-AE64-5C21EEC930B2}"/>
              </a:ext>
            </a:extLst>
          </p:cNvPr>
          <p:cNvCxnSpPr>
            <a:cxnSpLocks/>
          </p:cNvCxnSpPr>
          <p:nvPr/>
        </p:nvCxnSpPr>
        <p:spPr>
          <a:xfrm>
            <a:off x="5029200" y="5867400"/>
            <a:ext cx="72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69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2C9F136-1B5A-41F5-85A5-116D3AFD9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Example 1: </a:t>
            </a:r>
          </a:p>
          <a:p>
            <a:pPr lvl="1"/>
            <a:r>
              <a:rPr lang="en-US" altLang="zh-CN"/>
              <a:t>Suppose there are two hospitals and the compatible donations are as follows.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EB2FB1D-1E79-4053-A11D-7237A57CD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Need for Full Reporting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B19EF5-D50D-425E-80AC-9055D5235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F6DD8D-8340-439B-95ED-0B8D7B7A4F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0B14EB-CF6C-46D9-B3AB-C5B3F06588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008E5EB-707B-42D7-90E2-57AA6C956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926500"/>
            <a:ext cx="4894552" cy="3794975"/>
          </a:xfrm>
          <a:prstGeom prst="rect">
            <a:avLst/>
          </a:prstGeom>
        </p:spPr>
      </p:pic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29FEF085-E19E-4BFD-8BB0-4DF1443C7F4C}"/>
              </a:ext>
            </a:extLst>
          </p:cNvPr>
          <p:cNvSpPr/>
          <p:nvPr/>
        </p:nvSpPr>
        <p:spPr>
          <a:xfrm>
            <a:off x="221755" y="3276600"/>
            <a:ext cx="1302245" cy="1502326"/>
          </a:xfrm>
          <a:prstGeom prst="wedgeRectCallout">
            <a:avLst>
              <a:gd name="adj1" fmla="val 109199"/>
              <a:gd name="adj2" fmla="val 1420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The global matching cardinality is 3.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DC17EF8-500E-475C-BE25-940FBC99F4BD}"/>
              </a:ext>
            </a:extLst>
          </p:cNvPr>
          <p:cNvCxnSpPr/>
          <p:nvPr/>
        </p:nvCxnSpPr>
        <p:spPr>
          <a:xfrm>
            <a:off x="3263900" y="4080426"/>
            <a:ext cx="0" cy="1422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D970389-2EB5-4A50-9502-60729DFB68E1}"/>
              </a:ext>
            </a:extLst>
          </p:cNvPr>
          <p:cNvCxnSpPr/>
          <p:nvPr/>
        </p:nvCxnSpPr>
        <p:spPr>
          <a:xfrm>
            <a:off x="4686300" y="4080426"/>
            <a:ext cx="0" cy="1422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C5C85D1-F585-4C20-8848-B381F0077E27}"/>
              </a:ext>
            </a:extLst>
          </p:cNvPr>
          <p:cNvCxnSpPr/>
          <p:nvPr/>
        </p:nvCxnSpPr>
        <p:spPr>
          <a:xfrm>
            <a:off x="6107430" y="4080426"/>
            <a:ext cx="0" cy="1422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F988E7B7-B2BF-4CF9-BE73-8AA3EF70F583}"/>
              </a:ext>
            </a:extLst>
          </p:cNvPr>
          <p:cNvSpPr/>
          <p:nvPr/>
        </p:nvSpPr>
        <p:spPr>
          <a:xfrm>
            <a:off x="7443997" y="4040263"/>
            <a:ext cx="1302245" cy="1502326"/>
          </a:xfrm>
          <a:prstGeom prst="wedgeRectCallout">
            <a:avLst>
              <a:gd name="adj1" fmla="val -96089"/>
              <a:gd name="adj2" fmla="val 35657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Both hospitals </a:t>
            </a: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are happy.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2C9F136-1B5A-41F5-85A5-116D3AFD9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Example 2: </a:t>
            </a:r>
          </a:p>
          <a:p>
            <a:pPr lvl="1"/>
            <a:r>
              <a:rPr lang="en-US" altLang="zh-CN"/>
              <a:t>Suppose there are two hospitals and the compatible donations are as follows.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EB2FB1D-1E79-4053-A11D-7237A57CD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Need for Full Reporting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B19EF5-D50D-425E-80AC-9055D5235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F6DD8D-8340-439B-95ED-0B8D7B7A4F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0B14EB-CF6C-46D9-B3AB-C5B3F06588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3C93F1-EC56-48FD-A7AE-C3007659E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47" r="636"/>
          <a:stretch/>
        </p:blipFill>
        <p:spPr>
          <a:xfrm>
            <a:off x="1524000" y="2911475"/>
            <a:ext cx="6400800" cy="3810000"/>
          </a:xfrm>
          <a:prstGeom prst="rect">
            <a:avLst/>
          </a:prstGeom>
        </p:spPr>
      </p:pic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7FC29CA1-94CA-4373-9A00-2F4BDD84C692}"/>
              </a:ext>
            </a:extLst>
          </p:cNvPr>
          <p:cNvSpPr/>
          <p:nvPr/>
        </p:nvSpPr>
        <p:spPr>
          <a:xfrm>
            <a:off x="221755" y="3276600"/>
            <a:ext cx="1302245" cy="1502326"/>
          </a:xfrm>
          <a:prstGeom prst="wedgeRectCallout">
            <a:avLst>
              <a:gd name="adj1" fmla="val 109199"/>
              <a:gd name="adj2" fmla="val 1420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H1 has the incentive to hide</a:t>
            </a: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(2,3).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BD0DDC8-9A2B-4B33-BBD7-75DD8373E952}"/>
              </a:ext>
            </a:extLst>
          </p:cNvPr>
          <p:cNvCxnSpPr>
            <a:cxnSpLocks/>
          </p:cNvCxnSpPr>
          <p:nvPr/>
        </p:nvCxnSpPr>
        <p:spPr>
          <a:xfrm>
            <a:off x="3177534" y="3684578"/>
            <a:ext cx="72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6FB32FB-B5B4-451F-A7C9-C0357814405A}"/>
              </a:ext>
            </a:extLst>
          </p:cNvPr>
          <p:cNvCxnSpPr>
            <a:cxnSpLocks/>
          </p:cNvCxnSpPr>
          <p:nvPr/>
        </p:nvCxnSpPr>
        <p:spPr>
          <a:xfrm>
            <a:off x="4610103" y="5831678"/>
            <a:ext cx="72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C85F372-84C3-45B2-A29D-7E447936D398}"/>
              </a:ext>
            </a:extLst>
          </p:cNvPr>
          <p:cNvCxnSpPr/>
          <p:nvPr/>
        </p:nvCxnSpPr>
        <p:spPr>
          <a:xfrm>
            <a:off x="7119938" y="4038600"/>
            <a:ext cx="0" cy="144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对话气泡: 矩形 12">
            <a:extLst>
              <a:ext uri="{FF2B5EF4-FFF2-40B4-BE49-F238E27FC236}">
                <a16:creationId xmlns:a16="http://schemas.microsoft.com/office/drawing/2014/main" id="{8ECD142E-C25B-4D4B-B367-1DE5D29463CF}"/>
              </a:ext>
            </a:extLst>
          </p:cNvPr>
          <p:cNvSpPr/>
          <p:nvPr/>
        </p:nvSpPr>
        <p:spPr>
          <a:xfrm>
            <a:off x="7924800" y="4551330"/>
            <a:ext cx="1142528" cy="1502326"/>
          </a:xfrm>
          <a:prstGeom prst="wedgeRectCallout">
            <a:avLst>
              <a:gd name="adj1" fmla="val -83935"/>
              <a:gd name="adj2" fmla="val 30584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H2 is then not fully matched.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66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2C9F136-1B5A-41F5-85A5-116D3AFD9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Example 2: </a:t>
            </a:r>
          </a:p>
          <a:p>
            <a:pPr lvl="1"/>
            <a:r>
              <a:rPr lang="en-US" altLang="zh-CN"/>
              <a:t>Suppose there are two hospitals and the compatible donations are as follows.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EB2FB1D-1E79-4053-A11D-7237A57CD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Need for Full Reporting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B19EF5-D50D-425E-80AC-9055D5235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F6DD8D-8340-439B-95ED-0B8D7B7A4F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0B14EB-CF6C-46D9-B3AB-C5B3F06588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3C93F1-EC56-48FD-A7AE-C3007659E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47" r="636"/>
          <a:stretch/>
        </p:blipFill>
        <p:spPr>
          <a:xfrm>
            <a:off x="1524000" y="2911475"/>
            <a:ext cx="6400800" cy="3810000"/>
          </a:xfrm>
          <a:prstGeom prst="rect">
            <a:avLst/>
          </a:prstGeom>
        </p:spPr>
      </p:pic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7FC29CA1-94CA-4373-9A00-2F4BDD84C692}"/>
              </a:ext>
            </a:extLst>
          </p:cNvPr>
          <p:cNvSpPr/>
          <p:nvPr/>
        </p:nvSpPr>
        <p:spPr>
          <a:xfrm>
            <a:off x="221755" y="3276600"/>
            <a:ext cx="1302245" cy="1502326"/>
          </a:xfrm>
          <a:prstGeom prst="wedgeRectCallout">
            <a:avLst>
              <a:gd name="adj1" fmla="val 109199"/>
              <a:gd name="adj2" fmla="val 1420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H1 is then not fully matched.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6FB32FB-B5B4-451F-A7C9-C0357814405A}"/>
              </a:ext>
            </a:extLst>
          </p:cNvPr>
          <p:cNvCxnSpPr>
            <a:cxnSpLocks/>
          </p:cNvCxnSpPr>
          <p:nvPr/>
        </p:nvCxnSpPr>
        <p:spPr>
          <a:xfrm>
            <a:off x="6037266" y="5835641"/>
            <a:ext cx="72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C85F372-84C3-45B2-A29D-7E447936D398}"/>
              </a:ext>
            </a:extLst>
          </p:cNvPr>
          <p:cNvCxnSpPr/>
          <p:nvPr/>
        </p:nvCxnSpPr>
        <p:spPr>
          <a:xfrm>
            <a:off x="4248543" y="4040271"/>
            <a:ext cx="0" cy="144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对话气泡: 矩形 12">
            <a:extLst>
              <a:ext uri="{FF2B5EF4-FFF2-40B4-BE49-F238E27FC236}">
                <a16:creationId xmlns:a16="http://schemas.microsoft.com/office/drawing/2014/main" id="{28583ACE-C624-4B5C-AEFF-0C6FB62FDA37}"/>
              </a:ext>
            </a:extLst>
          </p:cNvPr>
          <p:cNvSpPr/>
          <p:nvPr/>
        </p:nvSpPr>
        <p:spPr>
          <a:xfrm>
            <a:off x="7924800" y="4551330"/>
            <a:ext cx="1142528" cy="1502326"/>
          </a:xfrm>
          <a:prstGeom prst="wedgeRectCallout">
            <a:avLst>
              <a:gd name="adj1" fmla="val -83935"/>
              <a:gd name="adj2" fmla="val 30584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H2 has the incentive to hide</a:t>
            </a: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(5,6).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0AABA10-694A-4123-8071-F197113F3810}"/>
              </a:ext>
            </a:extLst>
          </p:cNvPr>
          <p:cNvCxnSpPr/>
          <p:nvPr/>
        </p:nvCxnSpPr>
        <p:spPr>
          <a:xfrm>
            <a:off x="2816225" y="4043446"/>
            <a:ext cx="0" cy="144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11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A22FF09-4A6B-424E-8391-D81A51E81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altLang="zh-CN">
                <a:solidFill>
                  <a:srgbClr val="00B0F0"/>
                </a:solidFill>
              </a:rPr>
              <a:t>Theorem</a:t>
            </a:r>
            <a:r>
              <a:rPr lang="en-US" altLang="zh-CN"/>
              <a:t>: No deterministic, truthful mechanism can provide an approximation ratio better than 2</a:t>
            </a:r>
            <a:r>
              <a:rPr lang="en-US" altLang="zh-CN" baseline="30000"/>
              <a:t>[1]</a:t>
            </a:r>
            <a:endParaRPr lang="zh-CN" altLang="en-US" baseline="3000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50E0200-BDFC-4AD7-B681-903F2B32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0"/>
              <a:t>Worst-case Negative result</a:t>
            </a:r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22808F-3F0C-4198-BF1A-9A4810B3F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F04A09-E706-459A-84B3-F8AAD2799C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B8899D-4BAB-4DC3-AE13-5CBA9177CC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54A36B1-06BE-4852-869F-AE0EE67EE4C8}"/>
              </a:ext>
            </a:extLst>
          </p:cNvPr>
          <p:cNvSpPr/>
          <p:nvPr/>
        </p:nvSpPr>
        <p:spPr>
          <a:xfrm>
            <a:off x="76200" y="6172200"/>
            <a:ext cx="8991600" cy="60959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>
                <a:solidFill>
                  <a:schemeClr val="tx1"/>
                </a:solidFill>
              </a:rPr>
              <a:t>[1] Itai Ashlagi, Felix A. Fischer, Ian A. Kash, Ariel D. Procaccia. Mix and match. In EC, 2010.</a:t>
            </a:r>
          </a:p>
        </p:txBody>
      </p:sp>
    </p:spTree>
    <p:extLst>
      <p:ext uri="{BB962C8B-B14F-4D97-AF65-F5344CB8AC3E}">
        <p14:creationId xmlns:p14="http://schemas.microsoft.com/office/powerpoint/2010/main" val="860521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362200"/>
            <a:ext cx="7772400" cy="1500187"/>
          </a:xfrm>
        </p:spPr>
        <p:txBody>
          <a:bodyPr>
            <a:normAutofit/>
          </a:bodyPr>
          <a:lstStyle/>
          <a:p>
            <a:r>
              <a:rPr lang="en-US" altLang="zh-CN" sz="3200" b="1">
                <a:solidFill>
                  <a:schemeClr val="tx1"/>
                </a:solidFill>
              </a:rPr>
              <a:t>Case Study #2: Stable Matching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60D6-0528-4468-8781-59CE26C12A06}" type="datetime1">
              <a:rPr lang="en-US" smtClean="0"/>
              <a:pPr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6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948B10B-0CD5-4A23-ADE7-1FF5223AC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6" y="3863975"/>
            <a:ext cx="3418853" cy="2674937"/>
          </a:xfrm>
          <a:prstGeom prst="rect">
            <a:avLst/>
          </a:prstGeom>
        </p:spPr>
      </p:pic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0D72E8A-2599-4ACA-B4B5-C22D8971F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Stable matching </a:t>
            </a:r>
            <a:r>
              <a:rPr lang="en-US" altLang="zh-CN"/>
              <a:t>is the canonical example of mechanism design </a:t>
            </a:r>
            <a:r>
              <a:rPr lang="en-US" altLang="zh-CN">
                <a:solidFill>
                  <a:srgbClr val="FF0000"/>
                </a:solidFill>
              </a:rPr>
              <a:t>without money</a:t>
            </a:r>
            <a:r>
              <a:rPr lang="en-US" altLang="zh-CN"/>
              <a:t>. </a:t>
            </a:r>
          </a:p>
          <a:p>
            <a:r>
              <a:rPr lang="en-US" altLang="zh-CN"/>
              <a:t>Killer applications include assigning medical school graduates to hospitals and students to elementary schools.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A27BDE-92D7-418A-AF96-137D969F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Stable Matching: Background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FC9FD5-BEBD-45AD-B4B9-5192F48A2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539629-D787-4954-83E0-5B9851D8E4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F212E2-DDFA-4230-8D60-8683764490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2048656-853C-43A2-B325-54A6C1832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757" y="4001293"/>
            <a:ext cx="32004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80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B790D7D-1B1E-4FC6-89E2-B2A1F625E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There are two sets U and V that represent the “men” and “women” with n vertices each. </a:t>
            </a:r>
          </a:p>
          <a:p>
            <a:r>
              <a:rPr lang="en-US" altLang="zh-CN"/>
              <a:t>Each vertex also has a total ordering over the vertices of the other set.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59CA02C-B928-4146-AAE2-8FFFB0F7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Stable Matching: Model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00BBBB-888D-4A6E-A793-8614FC646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5874FF3-80C8-40C6-84F6-743A06D272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A9737C-5A4F-4C77-8EE8-4DE292D7EF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A33904A-B275-4A86-B5A1-E1DE7B7D4ED9}"/>
              </a:ext>
            </a:extLst>
          </p:cNvPr>
          <p:cNvGrpSpPr/>
          <p:nvPr/>
        </p:nvGrpSpPr>
        <p:grpSpPr>
          <a:xfrm>
            <a:off x="1331843" y="3457398"/>
            <a:ext cx="6480313" cy="3400602"/>
            <a:chOff x="1331843" y="3457398"/>
            <a:chExt cx="6480313" cy="340060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0D436AF-8DBA-48E2-92EC-5DAAF75850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t="2748" r="-52" b="-1"/>
            <a:stretch/>
          </p:blipFill>
          <p:spPr>
            <a:xfrm>
              <a:off x="1331843" y="3457398"/>
              <a:ext cx="6480313" cy="3400602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813D783-59FD-4887-9D2D-9FEF30E96D73}"/>
                </a:ext>
              </a:extLst>
            </p:cNvPr>
            <p:cNvSpPr/>
            <p:nvPr/>
          </p:nvSpPr>
          <p:spPr>
            <a:xfrm>
              <a:off x="3166267" y="3979074"/>
              <a:ext cx="2264400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7F8AB6A-AF89-4B4E-96C7-D0F510290181}"/>
                </a:ext>
              </a:extLst>
            </p:cNvPr>
            <p:cNvSpPr/>
            <p:nvPr/>
          </p:nvSpPr>
          <p:spPr>
            <a:xfrm>
              <a:off x="2895601" y="4648200"/>
              <a:ext cx="2819400" cy="2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6A4F5FF-BD93-4F97-B14D-FE7912E514D7}"/>
                </a:ext>
              </a:extLst>
            </p:cNvPr>
            <p:cNvSpPr/>
            <p:nvPr/>
          </p:nvSpPr>
          <p:spPr>
            <a:xfrm>
              <a:off x="2895601" y="3841074"/>
              <a:ext cx="2819400" cy="2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DB3E565-4FA3-45D2-B96A-D4D47E0DD1F6}"/>
                </a:ext>
              </a:extLst>
            </p:cNvPr>
            <p:cNvSpPr/>
            <p:nvPr/>
          </p:nvSpPr>
          <p:spPr>
            <a:xfrm>
              <a:off x="2888767" y="5445013"/>
              <a:ext cx="2819400" cy="2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9BBDE8B-7C50-4FB8-9FB8-862C0D924095}"/>
                </a:ext>
              </a:extLst>
            </p:cNvPr>
            <p:cNvSpPr/>
            <p:nvPr/>
          </p:nvSpPr>
          <p:spPr>
            <a:xfrm>
              <a:off x="2863852" y="6241826"/>
              <a:ext cx="2819400" cy="2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FE37E6A-DE50-4770-A72D-169E40567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7752" y="3834523"/>
              <a:ext cx="299416" cy="29941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651ECA3-63B3-465F-9B61-83FC8DA36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6559" y="4607837"/>
              <a:ext cx="299416" cy="299416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C260496-ED8D-4C58-997D-6CE717974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6559" y="3834523"/>
              <a:ext cx="299416" cy="299416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06BCFDC-29FF-4022-9982-2FFEB2E39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6559" y="5429250"/>
              <a:ext cx="299416" cy="299416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531F8E3-45A1-4CE9-ABC4-ACCD6301F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6559" y="6239496"/>
              <a:ext cx="299416" cy="299416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0BB520E2-86AC-4400-961E-CFC70A6A2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7752" y="4607837"/>
              <a:ext cx="299416" cy="299416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A266DB9-5E02-4F16-A6ED-5D7B08314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7752" y="5429250"/>
              <a:ext cx="299416" cy="299416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C94CEED-F8BB-4A8B-8421-38E8BA294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7752" y="6239496"/>
              <a:ext cx="299416" cy="299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8581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F23CF64-65DC-48B1-832F-98CB06F653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A stable matching is a </a:t>
                </a:r>
                <a:r>
                  <a:rPr lang="en-US" altLang="zh-CN">
                    <a:solidFill>
                      <a:srgbClr val="FF0000"/>
                    </a:solidFill>
                  </a:rPr>
                  <a:t>perfect bipartite matching</a:t>
                </a:r>
                <a:r>
                  <a:rPr lang="en-US" altLang="zh-CN"/>
                  <a:t>, i.e., each vertex is matched to one vertex from the other set so that there is no “</a:t>
                </a:r>
                <a:r>
                  <a:rPr lang="en-US" altLang="zh-CN">
                    <a:solidFill>
                      <a:srgbClr val="FF0000"/>
                    </a:solidFill>
                  </a:rPr>
                  <a:t>blocking pair</a:t>
                </a:r>
                <a:r>
                  <a:rPr lang="en-US" altLang="zh-CN"/>
                  <a:t>”,</a:t>
                </a:r>
              </a:p>
              <a:p>
                <a:pPr lvl="1"/>
                <a:r>
                  <a:rPr lang="en-US" altLang="zh-CN"/>
                  <a:t>blocking pair: 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/>
                  <a:t>  are not matched, then either </a:t>
                </a:r>
                <a:r>
                  <a:rPr lang="en-US" altLang="zh-CN" i="1"/>
                  <a:t>u</a:t>
                </a:r>
                <a:r>
                  <a:rPr lang="en-US" altLang="zh-CN"/>
                  <a:t> prefers its mate </a:t>
                </a:r>
                <a:r>
                  <a:rPr lang="en-US" altLang="zh-CN" i="1"/>
                  <a:t>M(v)</a:t>
                </a:r>
                <a:r>
                  <a:rPr lang="en-US" altLang="zh-CN"/>
                  <a:t> in the matching to </a:t>
                </a:r>
                <a:r>
                  <a:rPr lang="en-US" altLang="zh-CN" i="1"/>
                  <a:t>v</a:t>
                </a:r>
                <a:r>
                  <a:rPr lang="en-US" altLang="zh-CN"/>
                  <a:t>, or </a:t>
                </a:r>
                <a:r>
                  <a:rPr lang="en-US" altLang="zh-CN" i="1"/>
                  <a:t>v</a:t>
                </a:r>
                <a:r>
                  <a:rPr lang="en-US" altLang="zh-CN"/>
                  <a:t> prefers its mate </a:t>
                </a:r>
                <a:r>
                  <a:rPr lang="en-US" altLang="zh-CN" i="1"/>
                  <a:t>M(u)</a:t>
                </a:r>
                <a:r>
                  <a:rPr lang="en-US" altLang="zh-CN"/>
                  <a:t> in the matching to </a:t>
                </a:r>
                <a:r>
                  <a:rPr lang="en-US" altLang="zh-CN" i="1"/>
                  <a:t>u</a:t>
                </a:r>
                <a:r>
                  <a:rPr lang="en-US" altLang="zh-CN"/>
                  <a:t>.</a:t>
                </a:r>
                <a:endParaRPr lang="zh-CN" altLang="en-US"/>
              </a:p>
              <a:p>
                <a:endParaRPr lang="zh-CN" altLang="en-US"/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F23CF64-65DC-48B1-832F-98CB06F653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617" r="-2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37C92E12-94AF-4A45-ACC8-F3281F559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Stable Matching: Model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E2B53F-37D4-452A-BE04-1F85E8A7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7089B9-79DB-4808-A70D-7CA9332FF0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0E8E7C-280B-4EA8-AC12-C8D4E3F177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3622317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400A3B2-D9DD-43C8-B4DE-4C1953904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Kidneys filter waste from blood</a:t>
            </a:r>
          </a:p>
          <a:p>
            <a:r>
              <a:rPr lang="en-US" altLang="zh-CN"/>
              <a:t>Kidney failure results in death in months</a:t>
            </a:r>
          </a:p>
          <a:p>
            <a:r>
              <a:rPr lang="en-US" altLang="zh-CN">
                <a:solidFill>
                  <a:srgbClr val="FF0000"/>
                </a:solidFill>
              </a:rPr>
              <a:t>Dialysis</a:t>
            </a:r>
            <a:r>
              <a:rPr lang="en-US" altLang="zh-CN"/>
              <a:t>(</a:t>
            </a:r>
            <a:r>
              <a:rPr lang="zh-CN" altLang="en-US"/>
              <a:t>透析</a:t>
            </a:r>
            <a:r>
              <a:rPr lang="en-US" altLang="zh-CN"/>
              <a:t>): regularly get blood filtered in hospital using external machine</a:t>
            </a:r>
          </a:p>
          <a:p>
            <a:pPr lvl="1"/>
            <a:r>
              <a:rPr lang="en-US" altLang="zh-CN"/>
              <a:t>Low quality of life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E57E1AA-0280-4519-A0B9-9E0E8FECF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Kidney Transplants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9185B0-A531-434A-92D1-2F02A5F2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22A455-4AEB-41E7-BD66-DD1517A56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F1C0F7-E3D9-4D2D-8D82-ECFCA973F61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CA7881-6BC2-4E89-B001-BA9DD68A1086}"/>
              </a:ext>
            </a:extLst>
          </p:cNvPr>
          <p:cNvSpPr/>
          <p:nvPr/>
        </p:nvSpPr>
        <p:spPr>
          <a:xfrm>
            <a:off x="4343400" y="6477000"/>
            <a:ext cx="660372" cy="244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0071DCD-5E3A-4F6D-BD29-8363ED078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037513"/>
            <a:ext cx="3936972" cy="26839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84B426-0198-4302-AB60-2033B62B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67" b="5646"/>
          <a:stretch/>
        </p:blipFill>
        <p:spPr>
          <a:xfrm>
            <a:off x="4721924" y="4038586"/>
            <a:ext cx="3936972" cy="268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70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F23CF64-65DC-48B1-832F-98CB06F65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 stable matching is a </a:t>
            </a:r>
            <a:r>
              <a:rPr lang="en-US" altLang="zh-CN">
                <a:solidFill>
                  <a:srgbClr val="FF0000"/>
                </a:solidFill>
              </a:rPr>
              <a:t>perfect bipartite matching</a:t>
            </a:r>
            <a:r>
              <a:rPr lang="en-US" altLang="zh-CN"/>
              <a:t>, i.e., each vertex is matched to one vertex from the other set so that there is no “</a:t>
            </a:r>
            <a:r>
              <a:rPr lang="en-US" altLang="zh-CN">
                <a:solidFill>
                  <a:srgbClr val="FF0000"/>
                </a:solidFill>
              </a:rPr>
              <a:t>blocking pair</a:t>
            </a:r>
            <a:r>
              <a:rPr lang="en-US" altLang="zh-CN"/>
              <a:t>”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7C92E12-94AF-4A45-ACC8-F3281F559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Stable Matching: Model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E2B53F-37D4-452A-BE04-1F85E8A7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7089B9-79DB-4808-A70D-7CA9332FF0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0E8E7C-280B-4EA8-AC12-C8D4E3F177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E032DBF-335C-4127-8DB2-3600CA07B7F8}"/>
              </a:ext>
            </a:extLst>
          </p:cNvPr>
          <p:cNvGrpSpPr/>
          <p:nvPr/>
        </p:nvGrpSpPr>
        <p:grpSpPr>
          <a:xfrm>
            <a:off x="1143000" y="3008541"/>
            <a:ext cx="6972220" cy="3712934"/>
            <a:chOff x="1143000" y="3008541"/>
            <a:chExt cx="6972220" cy="3712934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B1F9136E-5E14-4D3F-A856-5AC7EB8F7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3000" y="3008541"/>
              <a:ext cx="6972220" cy="3712934"/>
            </a:xfrm>
            <a:prstGeom prst="rect">
              <a:avLst/>
            </a:prstGeom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729160A-C25F-41E8-8A17-4BBDA273B957}"/>
                </a:ext>
              </a:extLst>
            </p:cNvPr>
            <p:cNvSpPr/>
            <p:nvPr/>
          </p:nvSpPr>
          <p:spPr>
            <a:xfrm>
              <a:off x="1752600" y="3422650"/>
              <a:ext cx="4572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E680FB9F-0DF0-40F1-9303-E2EC5D3576E6}"/>
                </a:ext>
              </a:extLst>
            </p:cNvPr>
            <p:cNvSpPr/>
            <p:nvPr/>
          </p:nvSpPr>
          <p:spPr>
            <a:xfrm>
              <a:off x="6705600" y="4343400"/>
              <a:ext cx="4572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02795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384B372-0CBC-4D0B-86EE-2602CB3CF2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Deferred</a:t>
                </a:r>
                <a:r>
                  <a:rPr lang="zh-CN" altLang="en-US"/>
                  <a:t> </a:t>
                </a:r>
                <a:r>
                  <a:rPr lang="en-US" altLang="zh-CN"/>
                  <a:t>Acceptance algorithm (DA)</a:t>
                </a:r>
                <a:r>
                  <a:rPr lang="en-US" altLang="zh-CN" baseline="30000"/>
                  <a:t>[3]</a:t>
                </a:r>
                <a:endParaRPr lang="en-US" altLang="zh-CN"/>
              </a:p>
              <a:p>
                <a:r>
                  <a:rPr lang="en-US" altLang="zh-CN"/>
                  <a:t>While there is an unattached man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zh-CN"/>
                  <a:t>:</a:t>
                </a:r>
              </a:p>
              <a:p>
                <a:pPr lvl="1"/>
                <a:r>
                  <a:rPr lang="en-US" altLang="zh-CN"/>
                  <a:t>u proposes to its favorite woman who has not rejected him yet.</a:t>
                </a:r>
              </a:p>
              <a:p>
                <a:pPr lvl="1"/>
                <a:r>
                  <a:rPr lang="en-US" altLang="zh-CN"/>
                  <a:t>Each woman entertains only her best offer (from her perspective) thus far.</a:t>
                </a:r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384B372-0CBC-4D0B-86EE-2602CB3CF2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617" r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69E267F4-CFFE-4753-8E93-2C02D35F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Stable Matching: Algorithm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7FFC79-53C1-4332-800A-0FA9BA2D8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9F4BB7-001F-4ABA-94FC-B3F1FD5520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CE68A8-AAE3-44A9-9F6C-9F4C7D0ACF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E9DB8F0-64F8-458E-A365-58754653ECDD}"/>
              </a:ext>
            </a:extLst>
          </p:cNvPr>
          <p:cNvSpPr/>
          <p:nvPr/>
        </p:nvSpPr>
        <p:spPr>
          <a:xfrm>
            <a:off x="76200" y="6172200"/>
            <a:ext cx="8991600" cy="60959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</a:rPr>
              <a:t>[3] D. Gale and L. S. Shapley. College admissions and the stability of marriage. American Mathematical Monthly, 69:9-15, 1962.</a:t>
            </a:r>
          </a:p>
        </p:txBody>
      </p:sp>
    </p:spTree>
    <p:extLst>
      <p:ext uri="{BB962C8B-B14F-4D97-AF65-F5344CB8AC3E}">
        <p14:creationId xmlns:p14="http://schemas.microsoft.com/office/powerpoint/2010/main" val="1227884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1C047C5-7BCA-4A1C-A95C-2F899EDE6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Single Dog: {Jake, Elwood, Curtis, Ray}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5BF121F-9F54-4DEA-9163-90C31659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Stable Matching: Algorithm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9EAD4F-5545-472A-A13B-A79A8269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3FDFED-D9B7-4497-B26A-C21EC93F5A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6CC76B-343D-4981-9EE9-1D784C193C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4E87E59-7334-42CB-819B-21B2714B3A10}"/>
              </a:ext>
            </a:extLst>
          </p:cNvPr>
          <p:cNvGrpSpPr/>
          <p:nvPr/>
        </p:nvGrpSpPr>
        <p:grpSpPr>
          <a:xfrm>
            <a:off x="990600" y="2438400"/>
            <a:ext cx="6705600" cy="3581400"/>
            <a:chOff x="990600" y="2438400"/>
            <a:chExt cx="6705600" cy="35814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24CBCB3-ECCE-4DFA-B6D3-42FBE758FD43}"/>
                </a:ext>
              </a:extLst>
            </p:cNvPr>
            <p:cNvGrpSpPr/>
            <p:nvPr/>
          </p:nvGrpSpPr>
          <p:grpSpPr>
            <a:xfrm>
              <a:off x="990600" y="2438400"/>
              <a:ext cx="6705600" cy="3581400"/>
              <a:chOff x="1331843" y="3457398"/>
              <a:chExt cx="6480313" cy="3400602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68EB0F8-887D-4DD5-B3B8-373C52B0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" t="2748" r="-52" b="-1"/>
              <a:stretch/>
            </p:blipFill>
            <p:spPr>
              <a:xfrm>
                <a:off x="1331843" y="3457398"/>
                <a:ext cx="6480313" cy="3400602"/>
              </a:xfrm>
              <a:prstGeom prst="rect">
                <a:avLst/>
              </a:prstGeom>
            </p:spPr>
          </p:pic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3B71ADF-31EB-409A-8E3A-135D0D1FDD68}"/>
                  </a:ext>
                </a:extLst>
              </p:cNvPr>
              <p:cNvSpPr/>
              <p:nvPr/>
            </p:nvSpPr>
            <p:spPr>
              <a:xfrm>
                <a:off x="3166267" y="3979074"/>
                <a:ext cx="2264400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E2519DD-4769-4001-98B5-544403DB386F}"/>
                  </a:ext>
                </a:extLst>
              </p:cNvPr>
              <p:cNvSpPr/>
              <p:nvPr/>
            </p:nvSpPr>
            <p:spPr>
              <a:xfrm>
                <a:off x="2895601" y="4648200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274D9E5-D6F3-419C-9F40-08B5A062103A}"/>
                  </a:ext>
                </a:extLst>
              </p:cNvPr>
              <p:cNvSpPr/>
              <p:nvPr/>
            </p:nvSpPr>
            <p:spPr>
              <a:xfrm>
                <a:off x="2895601" y="3841074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B218F07-FC15-4702-A5AB-1A00E8FD3393}"/>
                  </a:ext>
                </a:extLst>
              </p:cNvPr>
              <p:cNvSpPr/>
              <p:nvPr/>
            </p:nvSpPr>
            <p:spPr>
              <a:xfrm>
                <a:off x="2888767" y="5445013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BB28B5C-F084-41EF-B253-B5195F13FCF9}"/>
                  </a:ext>
                </a:extLst>
              </p:cNvPr>
              <p:cNvSpPr/>
              <p:nvPr/>
            </p:nvSpPr>
            <p:spPr>
              <a:xfrm>
                <a:off x="2863852" y="6241826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7F71721C-1CD7-4A4C-AC27-92EFA3A44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3834523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83D9B617-7D36-43EC-835E-1F21E9C1E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4607837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AEC26625-27EC-4C5D-A0B2-D7ED668D7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3834523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135115C8-28DC-43C0-AFF2-2FCCCA176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5429250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04980402-5E93-436B-8C42-A0F54B38A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6239496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72405E54-B7FB-4D87-B071-F0CB5B9D7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4607837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F2DB4C74-6C89-4193-9EB5-693E3369F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5429250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733715D7-887D-4BEC-A1D1-6F3C12442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6239496"/>
                <a:ext cx="299416" cy="299416"/>
              </a:xfrm>
              <a:prstGeom prst="rect">
                <a:avLst/>
              </a:pr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1A107FE-B9AA-4C2F-A95C-B145A53E7972}"/>
                </a:ext>
              </a:extLst>
            </p:cNvPr>
            <p:cNvSpPr/>
            <p:nvPr/>
          </p:nvSpPr>
          <p:spPr>
            <a:xfrm>
              <a:off x="1524000" y="2835575"/>
              <a:ext cx="374197" cy="290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6CF3D17-E08C-4D88-890E-921B73CF4045}"/>
                </a:ext>
              </a:extLst>
            </p:cNvPr>
            <p:cNvSpPr/>
            <p:nvPr/>
          </p:nvSpPr>
          <p:spPr>
            <a:xfrm>
              <a:off x="6310526" y="3717844"/>
              <a:ext cx="374197" cy="290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F1636F77-EBB0-424D-B09C-FE52C25C15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155823"/>
            <a:ext cx="1676400" cy="167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57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1C047C5-7BCA-4A1C-A95C-2F899EDE6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Single Dog: {</a:t>
            </a:r>
            <a:r>
              <a:rPr lang="en-US" altLang="zh-CN">
                <a:solidFill>
                  <a:srgbClr val="FF0000"/>
                </a:solidFill>
              </a:rPr>
              <a:t>Jake</a:t>
            </a:r>
            <a:r>
              <a:rPr lang="en-US" altLang="zh-CN"/>
              <a:t>, Elwood, Curtis, Ray}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5BF121F-9F54-4DEA-9163-90C31659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Stable Matching: Algorithm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9EAD4F-5545-472A-A13B-A79A8269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3FDFED-D9B7-4497-B26A-C21EC93F5A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6CC76B-343D-4981-9EE9-1D784C193C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4E87E59-7334-42CB-819B-21B2714B3A10}"/>
              </a:ext>
            </a:extLst>
          </p:cNvPr>
          <p:cNvGrpSpPr/>
          <p:nvPr/>
        </p:nvGrpSpPr>
        <p:grpSpPr>
          <a:xfrm>
            <a:off x="990600" y="2438400"/>
            <a:ext cx="6705600" cy="3581400"/>
            <a:chOff x="990600" y="2438400"/>
            <a:chExt cx="6705600" cy="35814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24CBCB3-ECCE-4DFA-B6D3-42FBE758FD43}"/>
                </a:ext>
              </a:extLst>
            </p:cNvPr>
            <p:cNvGrpSpPr/>
            <p:nvPr/>
          </p:nvGrpSpPr>
          <p:grpSpPr>
            <a:xfrm>
              <a:off x="990600" y="2438400"/>
              <a:ext cx="6705600" cy="3581400"/>
              <a:chOff x="1331843" y="3457398"/>
              <a:chExt cx="6480313" cy="3400602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68EB0F8-887D-4DD5-B3B8-373C52B0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" t="2748" r="-52" b="-1"/>
              <a:stretch/>
            </p:blipFill>
            <p:spPr>
              <a:xfrm>
                <a:off x="1331843" y="3457398"/>
                <a:ext cx="6480313" cy="3400602"/>
              </a:xfrm>
              <a:prstGeom prst="rect">
                <a:avLst/>
              </a:prstGeom>
            </p:spPr>
          </p:pic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3B71ADF-31EB-409A-8E3A-135D0D1FDD68}"/>
                  </a:ext>
                </a:extLst>
              </p:cNvPr>
              <p:cNvSpPr/>
              <p:nvPr/>
            </p:nvSpPr>
            <p:spPr>
              <a:xfrm>
                <a:off x="3166267" y="3979074"/>
                <a:ext cx="2264400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E2519DD-4769-4001-98B5-544403DB386F}"/>
                  </a:ext>
                </a:extLst>
              </p:cNvPr>
              <p:cNvSpPr/>
              <p:nvPr/>
            </p:nvSpPr>
            <p:spPr>
              <a:xfrm>
                <a:off x="2895601" y="4648200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274D9E5-D6F3-419C-9F40-08B5A062103A}"/>
                  </a:ext>
                </a:extLst>
              </p:cNvPr>
              <p:cNvSpPr/>
              <p:nvPr/>
            </p:nvSpPr>
            <p:spPr>
              <a:xfrm>
                <a:off x="2895601" y="3841074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B218F07-FC15-4702-A5AB-1A00E8FD3393}"/>
                  </a:ext>
                </a:extLst>
              </p:cNvPr>
              <p:cNvSpPr/>
              <p:nvPr/>
            </p:nvSpPr>
            <p:spPr>
              <a:xfrm>
                <a:off x="2888767" y="5445013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BB28B5C-F084-41EF-B253-B5195F13FCF9}"/>
                  </a:ext>
                </a:extLst>
              </p:cNvPr>
              <p:cNvSpPr/>
              <p:nvPr/>
            </p:nvSpPr>
            <p:spPr>
              <a:xfrm>
                <a:off x="2863852" y="6241826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7F71721C-1CD7-4A4C-AC27-92EFA3A44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3834523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83D9B617-7D36-43EC-835E-1F21E9C1E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4607837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AEC26625-27EC-4C5D-A0B2-D7ED668D7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3834523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135115C8-28DC-43C0-AFF2-2FCCCA176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5429250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04980402-5E93-436B-8C42-A0F54B38A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6239496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72405E54-B7FB-4D87-B071-F0CB5B9D7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4607837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F2DB4C74-6C89-4193-9EB5-693E3369F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5429250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733715D7-887D-4BEC-A1D1-6F3C12442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6239496"/>
                <a:ext cx="299416" cy="299416"/>
              </a:xfrm>
              <a:prstGeom prst="rect">
                <a:avLst/>
              </a:pr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1A107FE-B9AA-4C2F-A95C-B145A53E7972}"/>
                </a:ext>
              </a:extLst>
            </p:cNvPr>
            <p:cNvSpPr/>
            <p:nvPr/>
          </p:nvSpPr>
          <p:spPr>
            <a:xfrm>
              <a:off x="1524000" y="2835575"/>
              <a:ext cx="374197" cy="290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6CF3D17-E08C-4D88-890E-921B73CF4045}"/>
                </a:ext>
              </a:extLst>
            </p:cNvPr>
            <p:cNvSpPr/>
            <p:nvPr/>
          </p:nvSpPr>
          <p:spPr>
            <a:xfrm>
              <a:off x="6310526" y="3717844"/>
              <a:ext cx="374197" cy="290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F1636F77-EBB0-424D-B09C-FE52C25C15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155823"/>
            <a:ext cx="1676400" cy="1679752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68415A68-9CCE-4B24-9219-554B68A5311D}"/>
              </a:ext>
            </a:extLst>
          </p:cNvPr>
          <p:cNvGrpSpPr/>
          <p:nvPr/>
        </p:nvGrpSpPr>
        <p:grpSpPr>
          <a:xfrm>
            <a:off x="1066800" y="2835575"/>
            <a:ext cx="533400" cy="593425"/>
            <a:chOff x="1066800" y="2835575"/>
            <a:chExt cx="533400" cy="59342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72BF2C4-67D8-4092-9595-11EECBA98E0A}"/>
                </a:ext>
              </a:extLst>
            </p:cNvPr>
            <p:cNvSpPr/>
            <p:nvPr/>
          </p:nvSpPr>
          <p:spPr>
            <a:xfrm>
              <a:off x="1066800" y="2835575"/>
              <a:ext cx="533400" cy="2975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8BB39F14-C7D9-4830-B8AA-BAF8C9FADE41}"/>
                </a:ext>
              </a:extLst>
            </p:cNvPr>
            <p:cNvCxnSpPr/>
            <p:nvPr/>
          </p:nvCxnSpPr>
          <p:spPr>
            <a:xfrm>
              <a:off x="1066800" y="3429000"/>
              <a:ext cx="457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049D1E8-A8D1-4CB2-8DEB-2123AC0BD22A}"/>
              </a:ext>
            </a:extLst>
          </p:cNvPr>
          <p:cNvCxnSpPr>
            <a:stCxn id="16" idx="3"/>
            <a:endCxn id="21" idx="1"/>
          </p:cNvCxnSpPr>
          <p:nvPr/>
        </p:nvCxnSpPr>
        <p:spPr>
          <a:xfrm>
            <a:off x="3043710" y="2993243"/>
            <a:ext cx="2319712" cy="25328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90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1C047C5-7BCA-4A1C-A95C-2F899EDE6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Single Dog: {</a:t>
            </a:r>
            <a:r>
              <a:rPr lang="en-US" altLang="zh-CN">
                <a:solidFill>
                  <a:srgbClr val="FF0000"/>
                </a:solidFill>
              </a:rPr>
              <a:t>Elwood</a:t>
            </a:r>
            <a:r>
              <a:rPr lang="en-US" altLang="zh-CN"/>
              <a:t>, Curtis, Ray}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5BF121F-9F54-4DEA-9163-90C31659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Stable Matching: Algorithm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9EAD4F-5545-472A-A13B-A79A8269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3FDFED-D9B7-4497-B26A-C21EC93F5A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6CC76B-343D-4981-9EE9-1D784C193C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4E87E59-7334-42CB-819B-21B2714B3A10}"/>
              </a:ext>
            </a:extLst>
          </p:cNvPr>
          <p:cNvGrpSpPr/>
          <p:nvPr/>
        </p:nvGrpSpPr>
        <p:grpSpPr>
          <a:xfrm>
            <a:off x="990600" y="2438400"/>
            <a:ext cx="6705600" cy="3581400"/>
            <a:chOff x="990600" y="2438400"/>
            <a:chExt cx="6705600" cy="35814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24CBCB3-ECCE-4DFA-B6D3-42FBE758FD43}"/>
                </a:ext>
              </a:extLst>
            </p:cNvPr>
            <p:cNvGrpSpPr/>
            <p:nvPr/>
          </p:nvGrpSpPr>
          <p:grpSpPr>
            <a:xfrm>
              <a:off x="990600" y="2438400"/>
              <a:ext cx="6705600" cy="3581400"/>
              <a:chOff x="1331843" y="3457398"/>
              <a:chExt cx="6480313" cy="3400602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68EB0F8-887D-4DD5-B3B8-373C52B0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" t="2748" r="-52" b="-1"/>
              <a:stretch/>
            </p:blipFill>
            <p:spPr>
              <a:xfrm>
                <a:off x="1331843" y="3457398"/>
                <a:ext cx="6480313" cy="3400602"/>
              </a:xfrm>
              <a:prstGeom prst="rect">
                <a:avLst/>
              </a:prstGeom>
            </p:spPr>
          </p:pic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3B71ADF-31EB-409A-8E3A-135D0D1FDD68}"/>
                  </a:ext>
                </a:extLst>
              </p:cNvPr>
              <p:cNvSpPr/>
              <p:nvPr/>
            </p:nvSpPr>
            <p:spPr>
              <a:xfrm>
                <a:off x="3166267" y="3979074"/>
                <a:ext cx="2264400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E2519DD-4769-4001-98B5-544403DB386F}"/>
                  </a:ext>
                </a:extLst>
              </p:cNvPr>
              <p:cNvSpPr/>
              <p:nvPr/>
            </p:nvSpPr>
            <p:spPr>
              <a:xfrm>
                <a:off x="2895601" y="4648200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274D9E5-D6F3-419C-9F40-08B5A062103A}"/>
                  </a:ext>
                </a:extLst>
              </p:cNvPr>
              <p:cNvSpPr/>
              <p:nvPr/>
            </p:nvSpPr>
            <p:spPr>
              <a:xfrm>
                <a:off x="2895601" y="3841074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B218F07-FC15-4702-A5AB-1A00E8FD3393}"/>
                  </a:ext>
                </a:extLst>
              </p:cNvPr>
              <p:cNvSpPr/>
              <p:nvPr/>
            </p:nvSpPr>
            <p:spPr>
              <a:xfrm>
                <a:off x="2888767" y="5445013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BB28B5C-F084-41EF-B253-B5195F13FCF9}"/>
                  </a:ext>
                </a:extLst>
              </p:cNvPr>
              <p:cNvSpPr/>
              <p:nvPr/>
            </p:nvSpPr>
            <p:spPr>
              <a:xfrm>
                <a:off x="2863852" y="6241826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7F71721C-1CD7-4A4C-AC27-92EFA3A44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3834523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83D9B617-7D36-43EC-835E-1F21E9C1E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4607837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AEC26625-27EC-4C5D-A0B2-D7ED668D7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3834523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135115C8-28DC-43C0-AFF2-2FCCCA176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5429250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04980402-5E93-436B-8C42-A0F54B38A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6239496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72405E54-B7FB-4D87-B071-F0CB5B9D7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4607837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F2DB4C74-6C89-4193-9EB5-693E3369F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5429250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733715D7-887D-4BEC-A1D1-6F3C12442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6239496"/>
                <a:ext cx="299416" cy="299416"/>
              </a:xfrm>
              <a:prstGeom prst="rect">
                <a:avLst/>
              </a:pr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1A107FE-B9AA-4C2F-A95C-B145A53E7972}"/>
                </a:ext>
              </a:extLst>
            </p:cNvPr>
            <p:cNvSpPr/>
            <p:nvPr/>
          </p:nvSpPr>
          <p:spPr>
            <a:xfrm>
              <a:off x="1524000" y="2835575"/>
              <a:ext cx="374197" cy="290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6CF3D17-E08C-4D88-890E-921B73CF4045}"/>
                </a:ext>
              </a:extLst>
            </p:cNvPr>
            <p:cNvSpPr/>
            <p:nvPr/>
          </p:nvSpPr>
          <p:spPr>
            <a:xfrm>
              <a:off x="6310526" y="3717844"/>
              <a:ext cx="374197" cy="290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F1636F77-EBB0-424D-B09C-FE52C25C15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155823"/>
            <a:ext cx="1676400" cy="1679752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BB39F14-C7D9-4830-B8AA-BAF8C9FADE41}"/>
              </a:ext>
            </a:extLst>
          </p:cNvPr>
          <p:cNvCxnSpPr/>
          <p:nvPr/>
        </p:nvCxnSpPr>
        <p:spPr>
          <a:xfrm>
            <a:off x="1066800" y="3276600"/>
            <a:ext cx="457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049D1E8-A8D1-4CB2-8DEB-2123AC0BD22A}"/>
              </a:ext>
            </a:extLst>
          </p:cNvPr>
          <p:cNvCxnSpPr>
            <a:stCxn id="16" idx="3"/>
            <a:endCxn id="21" idx="1"/>
          </p:cNvCxnSpPr>
          <p:nvPr/>
        </p:nvCxnSpPr>
        <p:spPr>
          <a:xfrm>
            <a:off x="3043710" y="2993243"/>
            <a:ext cx="2319712" cy="25328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A7C3A96-C70B-441B-AF88-3A598568B0DC}"/>
              </a:ext>
            </a:extLst>
          </p:cNvPr>
          <p:cNvGrpSpPr/>
          <p:nvPr/>
        </p:nvGrpSpPr>
        <p:grpSpPr>
          <a:xfrm>
            <a:off x="1102804" y="3658199"/>
            <a:ext cx="619604" cy="577251"/>
            <a:chOff x="1102804" y="3658199"/>
            <a:chExt cx="619604" cy="577251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72BF2C4-67D8-4092-9595-11EECBA98E0A}"/>
                </a:ext>
              </a:extLst>
            </p:cNvPr>
            <p:cNvSpPr/>
            <p:nvPr/>
          </p:nvSpPr>
          <p:spPr>
            <a:xfrm>
              <a:off x="1102804" y="3658199"/>
              <a:ext cx="619604" cy="3249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A2BE08B3-AB0E-4F97-8B3A-D4A84A09A29C}"/>
                </a:ext>
              </a:extLst>
            </p:cNvPr>
            <p:cNvCxnSpPr/>
            <p:nvPr/>
          </p:nvCxnSpPr>
          <p:spPr>
            <a:xfrm>
              <a:off x="1109154" y="4235450"/>
              <a:ext cx="457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C9E0D93-CE42-448F-94D0-F5D9FFF3A6EF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3043710" y="3807672"/>
            <a:ext cx="23197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54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1C047C5-7BCA-4A1C-A95C-2F899EDE6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Single Dog: {</a:t>
            </a:r>
            <a:r>
              <a:rPr lang="en-US" altLang="zh-CN">
                <a:solidFill>
                  <a:srgbClr val="FF0000"/>
                </a:solidFill>
              </a:rPr>
              <a:t>Curtis</a:t>
            </a:r>
            <a:r>
              <a:rPr lang="en-US" altLang="zh-CN"/>
              <a:t>, Ray}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5BF121F-9F54-4DEA-9163-90C31659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Stable Matching: Algorithm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9EAD4F-5545-472A-A13B-A79A8269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3FDFED-D9B7-4497-B26A-C21EC93F5A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6CC76B-343D-4981-9EE9-1D784C193C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4E87E59-7334-42CB-819B-21B2714B3A10}"/>
              </a:ext>
            </a:extLst>
          </p:cNvPr>
          <p:cNvGrpSpPr/>
          <p:nvPr/>
        </p:nvGrpSpPr>
        <p:grpSpPr>
          <a:xfrm>
            <a:off x="990600" y="2438400"/>
            <a:ext cx="6705600" cy="3581400"/>
            <a:chOff x="990600" y="2438400"/>
            <a:chExt cx="6705600" cy="35814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24CBCB3-ECCE-4DFA-B6D3-42FBE758FD43}"/>
                </a:ext>
              </a:extLst>
            </p:cNvPr>
            <p:cNvGrpSpPr/>
            <p:nvPr/>
          </p:nvGrpSpPr>
          <p:grpSpPr>
            <a:xfrm>
              <a:off x="990600" y="2438400"/>
              <a:ext cx="6705600" cy="3581400"/>
              <a:chOff x="1331843" y="3457398"/>
              <a:chExt cx="6480313" cy="3400602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68EB0F8-887D-4DD5-B3B8-373C52B0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" t="2748" r="-52" b="-1"/>
              <a:stretch/>
            </p:blipFill>
            <p:spPr>
              <a:xfrm>
                <a:off x="1331843" y="3457398"/>
                <a:ext cx="6480313" cy="3400602"/>
              </a:xfrm>
              <a:prstGeom prst="rect">
                <a:avLst/>
              </a:prstGeom>
            </p:spPr>
          </p:pic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3B71ADF-31EB-409A-8E3A-135D0D1FDD68}"/>
                  </a:ext>
                </a:extLst>
              </p:cNvPr>
              <p:cNvSpPr/>
              <p:nvPr/>
            </p:nvSpPr>
            <p:spPr>
              <a:xfrm>
                <a:off x="3166267" y="3979074"/>
                <a:ext cx="2264400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E2519DD-4769-4001-98B5-544403DB386F}"/>
                  </a:ext>
                </a:extLst>
              </p:cNvPr>
              <p:cNvSpPr/>
              <p:nvPr/>
            </p:nvSpPr>
            <p:spPr>
              <a:xfrm>
                <a:off x="2895601" y="4648200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274D9E5-D6F3-419C-9F40-08B5A062103A}"/>
                  </a:ext>
                </a:extLst>
              </p:cNvPr>
              <p:cNvSpPr/>
              <p:nvPr/>
            </p:nvSpPr>
            <p:spPr>
              <a:xfrm>
                <a:off x="2895601" y="3841074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B218F07-FC15-4702-A5AB-1A00E8FD3393}"/>
                  </a:ext>
                </a:extLst>
              </p:cNvPr>
              <p:cNvSpPr/>
              <p:nvPr/>
            </p:nvSpPr>
            <p:spPr>
              <a:xfrm>
                <a:off x="2888767" y="5445013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BB28B5C-F084-41EF-B253-B5195F13FCF9}"/>
                  </a:ext>
                </a:extLst>
              </p:cNvPr>
              <p:cNvSpPr/>
              <p:nvPr/>
            </p:nvSpPr>
            <p:spPr>
              <a:xfrm>
                <a:off x="2863852" y="6241826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7F71721C-1CD7-4A4C-AC27-92EFA3A44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3834523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83D9B617-7D36-43EC-835E-1F21E9C1E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4607837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AEC26625-27EC-4C5D-A0B2-D7ED668D7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3834523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135115C8-28DC-43C0-AFF2-2FCCCA176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5429250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04980402-5E93-436B-8C42-A0F54B38A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6239496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72405E54-B7FB-4D87-B071-F0CB5B9D7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4607837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F2DB4C74-6C89-4193-9EB5-693E3369F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5429250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733715D7-887D-4BEC-A1D1-6F3C12442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6239496"/>
                <a:ext cx="299416" cy="299416"/>
              </a:xfrm>
              <a:prstGeom prst="rect">
                <a:avLst/>
              </a:pr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1A107FE-B9AA-4C2F-A95C-B145A53E7972}"/>
                </a:ext>
              </a:extLst>
            </p:cNvPr>
            <p:cNvSpPr/>
            <p:nvPr/>
          </p:nvSpPr>
          <p:spPr>
            <a:xfrm>
              <a:off x="1524000" y="2835575"/>
              <a:ext cx="374197" cy="290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6CF3D17-E08C-4D88-890E-921B73CF4045}"/>
                </a:ext>
              </a:extLst>
            </p:cNvPr>
            <p:cNvSpPr/>
            <p:nvPr/>
          </p:nvSpPr>
          <p:spPr>
            <a:xfrm>
              <a:off x="6310526" y="3717844"/>
              <a:ext cx="374197" cy="290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F1636F77-EBB0-424D-B09C-FE52C25C15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155823"/>
            <a:ext cx="1676400" cy="1679752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BB39F14-C7D9-4830-B8AA-BAF8C9FADE41}"/>
              </a:ext>
            </a:extLst>
          </p:cNvPr>
          <p:cNvCxnSpPr/>
          <p:nvPr/>
        </p:nvCxnSpPr>
        <p:spPr>
          <a:xfrm>
            <a:off x="1066800" y="3276600"/>
            <a:ext cx="457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049D1E8-A8D1-4CB2-8DEB-2123AC0BD22A}"/>
              </a:ext>
            </a:extLst>
          </p:cNvPr>
          <p:cNvCxnSpPr>
            <a:stCxn id="16" idx="3"/>
            <a:endCxn id="21" idx="1"/>
          </p:cNvCxnSpPr>
          <p:nvPr/>
        </p:nvCxnSpPr>
        <p:spPr>
          <a:xfrm>
            <a:off x="3043710" y="2993243"/>
            <a:ext cx="2319712" cy="25328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272BF2C4-67D8-4092-9595-11EECBA98E0A}"/>
              </a:ext>
            </a:extLst>
          </p:cNvPr>
          <p:cNvSpPr/>
          <p:nvPr/>
        </p:nvSpPr>
        <p:spPr>
          <a:xfrm>
            <a:off x="1039304" y="4483699"/>
            <a:ext cx="619604" cy="324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2BE08B3-AB0E-4F97-8B3A-D4A84A09A29C}"/>
              </a:ext>
            </a:extLst>
          </p:cNvPr>
          <p:cNvCxnSpPr/>
          <p:nvPr/>
        </p:nvCxnSpPr>
        <p:spPr>
          <a:xfrm>
            <a:off x="1102804" y="4114800"/>
            <a:ext cx="457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C9E0D93-CE42-448F-94D0-F5D9FFF3A6EF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3043710" y="3807672"/>
            <a:ext cx="23197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5F95BFE-C59F-4870-9CAE-19C82E4C6F50}"/>
              </a:ext>
            </a:extLst>
          </p:cNvPr>
          <p:cNvCxnSpPr/>
          <p:nvPr/>
        </p:nvCxnSpPr>
        <p:spPr>
          <a:xfrm>
            <a:off x="1131110" y="5105400"/>
            <a:ext cx="457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54241ABC-AC53-4684-A2D5-855DAFA735B3}"/>
              </a:ext>
            </a:extLst>
          </p:cNvPr>
          <p:cNvCxnSpPr>
            <a:endCxn id="14" idx="1"/>
          </p:cNvCxnSpPr>
          <p:nvPr/>
        </p:nvCxnSpPr>
        <p:spPr>
          <a:xfrm flipV="1">
            <a:off x="3043710" y="2993243"/>
            <a:ext cx="2319712" cy="16795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15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1C047C5-7BCA-4A1C-A95C-2F899EDE6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Single Dog: {</a:t>
            </a:r>
            <a:r>
              <a:rPr lang="en-US" altLang="zh-CN">
                <a:solidFill>
                  <a:srgbClr val="FF0000"/>
                </a:solidFill>
              </a:rPr>
              <a:t>Ray</a:t>
            </a:r>
            <a:r>
              <a:rPr lang="en-US" altLang="zh-CN"/>
              <a:t>}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5BF121F-9F54-4DEA-9163-90C31659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Stable Matching: Algorithm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9EAD4F-5545-472A-A13B-A79A8269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3FDFED-D9B7-4497-B26A-C21EC93F5A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6CC76B-343D-4981-9EE9-1D784C193C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4E87E59-7334-42CB-819B-21B2714B3A10}"/>
              </a:ext>
            </a:extLst>
          </p:cNvPr>
          <p:cNvGrpSpPr/>
          <p:nvPr/>
        </p:nvGrpSpPr>
        <p:grpSpPr>
          <a:xfrm>
            <a:off x="990600" y="2438400"/>
            <a:ext cx="6705600" cy="3581400"/>
            <a:chOff x="990600" y="2438400"/>
            <a:chExt cx="6705600" cy="35814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24CBCB3-ECCE-4DFA-B6D3-42FBE758FD43}"/>
                </a:ext>
              </a:extLst>
            </p:cNvPr>
            <p:cNvGrpSpPr/>
            <p:nvPr/>
          </p:nvGrpSpPr>
          <p:grpSpPr>
            <a:xfrm>
              <a:off x="990600" y="2438400"/>
              <a:ext cx="6705600" cy="3581400"/>
              <a:chOff x="1331843" y="3457398"/>
              <a:chExt cx="6480313" cy="3400602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68EB0F8-887D-4DD5-B3B8-373C52B0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" t="2748" r="-52" b="-1"/>
              <a:stretch/>
            </p:blipFill>
            <p:spPr>
              <a:xfrm>
                <a:off x="1331843" y="3457398"/>
                <a:ext cx="6480313" cy="3400602"/>
              </a:xfrm>
              <a:prstGeom prst="rect">
                <a:avLst/>
              </a:prstGeom>
            </p:spPr>
          </p:pic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3B71ADF-31EB-409A-8E3A-135D0D1FDD68}"/>
                  </a:ext>
                </a:extLst>
              </p:cNvPr>
              <p:cNvSpPr/>
              <p:nvPr/>
            </p:nvSpPr>
            <p:spPr>
              <a:xfrm>
                <a:off x="3166267" y="3979074"/>
                <a:ext cx="2264400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E2519DD-4769-4001-98B5-544403DB386F}"/>
                  </a:ext>
                </a:extLst>
              </p:cNvPr>
              <p:cNvSpPr/>
              <p:nvPr/>
            </p:nvSpPr>
            <p:spPr>
              <a:xfrm>
                <a:off x="2895601" y="4648200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274D9E5-D6F3-419C-9F40-08B5A062103A}"/>
                  </a:ext>
                </a:extLst>
              </p:cNvPr>
              <p:cNvSpPr/>
              <p:nvPr/>
            </p:nvSpPr>
            <p:spPr>
              <a:xfrm>
                <a:off x="2895601" y="3841074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B218F07-FC15-4702-A5AB-1A00E8FD3393}"/>
                  </a:ext>
                </a:extLst>
              </p:cNvPr>
              <p:cNvSpPr/>
              <p:nvPr/>
            </p:nvSpPr>
            <p:spPr>
              <a:xfrm>
                <a:off x="2888767" y="5445013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BB28B5C-F084-41EF-B253-B5195F13FCF9}"/>
                  </a:ext>
                </a:extLst>
              </p:cNvPr>
              <p:cNvSpPr/>
              <p:nvPr/>
            </p:nvSpPr>
            <p:spPr>
              <a:xfrm>
                <a:off x="2863852" y="6241826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7F71721C-1CD7-4A4C-AC27-92EFA3A44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3834523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83D9B617-7D36-43EC-835E-1F21E9C1E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4607837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AEC26625-27EC-4C5D-A0B2-D7ED668D7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3834523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135115C8-28DC-43C0-AFF2-2FCCCA176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5429250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04980402-5E93-436B-8C42-A0F54B38A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6239496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72405E54-B7FB-4D87-B071-F0CB5B9D7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4607837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F2DB4C74-6C89-4193-9EB5-693E3369F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5429250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733715D7-887D-4BEC-A1D1-6F3C12442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6239496"/>
                <a:ext cx="299416" cy="299416"/>
              </a:xfrm>
              <a:prstGeom prst="rect">
                <a:avLst/>
              </a:pr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1A107FE-B9AA-4C2F-A95C-B145A53E7972}"/>
                </a:ext>
              </a:extLst>
            </p:cNvPr>
            <p:cNvSpPr/>
            <p:nvPr/>
          </p:nvSpPr>
          <p:spPr>
            <a:xfrm>
              <a:off x="1524000" y="2835575"/>
              <a:ext cx="374197" cy="290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6CF3D17-E08C-4D88-890E-921B73CF4045}"/>
                </a:ext>
              </a:extLst>
            </p:cNvPr>
            <p:cNvSpPr/>
            <p:nvPr/>
          </p:nvSpPr>
          <p:spPr>
            <a:xfrm>
              <a:off x="6310526" y="3717844"/>
              <a:ext cx="374197" cy="290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F1636F77-EBB0-424D-B09C-FE52C25C15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155823"/>
            <a:ext cx="1676400" cy="1679752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BB39F14-C7D9-4830-B8AA-BAF8C9FADE41}"/>
              </a:ext>
            </a:extLst>
          </p:cNvPr>
          <p:cNvCxnSpPr/>
          <p:nvPr/>
        </p:nvCxnSpPr>
        <p:spPr>
          <a:xfrm>
            <a:off x="1066800" y="3276600"/>
            <a:ext cx="457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049D1E8-A8D1-4CB2-8DEB-2123AC0BD22A}"/>
              </a:ext>
            </a:extLst>
          </p:cNvPr>
          <p:cNvCxnSpPr>
            <a:stCxn id="16" idx="3"/>
            <a:endCxn id="21" idx="1"/>
          </p:cNvCxnSpPr>
          <p:nvPr/>
        </p:nvCxnSpPr>
        <p:spPr>
          <a:xfrm>
            <a:off x="3043710" y="2993243"/>
            <a:ext cx="2319712" cy="25328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272BF2C4-67D8-4092-9595-11EECBA98E0A}"/>
              </a:ext>
            </a:extLst>
          </p:cNvPr>
          <p:cNvSpPr/>
          <p:nvPr/>
        </p:nvSpPr>
        <p:spPr>
          <a:xfrm>
            <a:off x="1026604" y="5417150"/>
            <a:ext cx="516446" cy="27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2BE08B3-AB0E-4F97-8B3A-D4A84A09A29C}"/>
              </a:ext>
            </a:extLst>
          </p:cNvPr>
          <p:cNvCxnSpPr/>
          <p:nvPr/>
        </p:nvCxnSpPr>
        <p:spPr>
          <a:xfrm>
            <a:off x="1102804" y="4114800"/>
            <a:ext cx="457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C9E0D93-CE42-448F-94D0-F5D9FFF3A6EF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3043710" y="3807672"/>
            <a:ext cx="23197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5F95BFE-C59F-4870-9CAE-19C82E4C6F50}"/>
              </a:ext>
            </a:extLst>
          </p:cNvPr>
          <p:cNvCxnSpPr/>
          <p:nvPr/>
        </p:nvCxnSpPr>
        <p:spPr>
          <a:xfrm>
            <a:off x="1102804" y="4965700"/>
            <a:ext cx="50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54241ABC-AC53-4684-A2D5-855DAFA735B3}"/>
              </a:ext>
            </a:extLst>
          </p:cNvPr>
          <p:cNvCxnSpPr>
            <a:endCxn id="14" idx="1"/>
          </p:cNvCxnSpPr>
          <p:nvPr/>
        </p:nvCxnSpPr>
        <p:spPr>
          <a:xfrm flipV="1">
            <a:off x="3043710" y="2993243"/>
            <a:ext cx="2319712" cy="1679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B871F04-3F95-4E6E-96AB-826B55B84013}"/>
              </a:ext>
            </a:extLst>
          </p:cNvPr>
          <p:cNvCxnSpPr/>
          <p:nvPr/>
        </p:nvCxnSpPr>
        <p:spPr>
          <a:xfrm>
            <a:off x="1066800" y="5918200"/>
            <a:ext cx="46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C01102A-6355-402A-91EF-B415B5392D47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>
            <a:off x="3043710" y="5526080"/>
            <a:ext cx="23197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CBBBFAC-2158-4D9E-8C86-BD4FE664B311}"/>
              </a:ext>
            </a:extLst>
          </p:cNvPr>
          <p:cNvCxnSpPr>
            <a:cxnSpLocks/>
          </p:cNvCxnSpPr>
          <p:nvPr/>
        </p:nvCxnSpPr>
        <p:spPr>
          <a:xfrm>
            <a:off x="5292138" y="5969000"/>
            <a:ext cx="8800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对话气泡: 矩形 36">
            <a:extLst>
              <a:ext uri="{FF2B5EF4-FFF2-40B4-BE49-F238E27FC236}">
                <a16:creationId xmlns:a16="http://schemas.microsoft.com/office/drawing/2014/main" id="{2FC750BC-B8FF-4C47-91C5-C364F59104F5}"/>
              </a:ext>
            </a:extLst>
          </p:cNvPr>
          <p:cNvSpPr/>
          <p:nvPr/>
        </p:nvSpPr>
        <p:spPr>
          <a:xfrm>
            <a:off x="6168546" y="4235728"/>
            <a:ext cx="2061053" cy="890828"/>
          </a:xfrm>
          <a:prstGeom prst="wedgeRectCallout">
            <a:avLst>
              <a:gd name="adj1" fmla="val -50661"/>
              <a:gd name="adj2" fmla="val 89852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Holly prefers Ray than Jake.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1C047C5-7BCA-4A1C-A95C-2F899EDE6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Single Dog: {Jake}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5BF121F-9F54-4DEA-9163-90C31659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Stable Matching: Algorithm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9EAD4F-5545-472A-A13B-A79A8269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3FDFED-D9B7-4497-B26A-C21EC93F5A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6CC76B-343D-4981-9EE9-1D784C193C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4E87E59-7334-42CB-819B-21B2714B3A10}"/>
              </a:ext>
            </a:extLst>
          </p:cNvPr>
          <p:cNvGrpSpPr/>
          <p:nvPr/>
        </p:nvGrpSpPr>
        <p:grpSpPr>
          <a:xfrm>
            <a:off x="990600" y="2438400"/>
            <a:ext cx="6705600" cy="3581400"/>
            <a:chOff x="990600" y="2438400"/>
            <a:chExt cx="6705600" cy="35814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24CBCB3-ECCE-4DFA-B6D3-42FBE758FD43}"/>
                </a:ext>
              </a:extLst>
            </p:cNvPr>
            <p:cNvGrpSpPr/>
            <p:nvPr/>
          </p:nvGrpSpPr>
          <p:grpSpPr>
            <a:xfrm>
              <a:off x="990600" y="2438400"/>
              <a:ext cx="6705600" cy="3581400"/>
              <a:chOff x="1331843" y="3457398"/>
              <a:chExt cx="6480313" cy="3400602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68EB0F8-887D-4DD5-B3B8-373C52B0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" t="2748" r="-52" b="-1"/>
              <a:stretch/>
            </p:blipFill>
            <p:spPr>
              <a:xfrm>
                <a:off x="1331843" y="3457398"/>
                <a:ext cx="6480313" cy="3400602"/>
              </a:xfrm>
              <a:prstGeom prst="rect">
                <a:avLst/>
              </a:prstGeom>
            </p:spPr>
          </p:pic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3B71ADF-31EB-409A-8E3A-135D0D1FDD68}"/>
                  </a:ext>
                </a:extLst>
              </p:cNvPr>
              <p:cNvSpPr/>
              <p:nvPr/>
            </p:nvSpPr>
            <p:spPr>
              <a:xfrm>
                <a:off x="3166267" y="3979074"/>
                <a:ext cx="2264400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E2519DD-4769-4001-98B5-544403DB386F}"/>
                  </a:ext>
                </a:extLst>
              </p:cNvPr>
              <p:cNvSpPr/>
              <p:nvPr/>
            </p:nvSpPr>
            <p:spPr>
              <a:xfrm>
                <a:off x="2895601" y="4648200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274D9E5-D6F3-419C-9F40-08B5A062103A}"/>
                  </a:ext>
                </a:extLst>
              </p:cNvPr>
              <p:cNvSpPr/>
              <p:nvPr/>
            </p:nvSpPr>
            <p:spPr>
              <a:xfrm>
                <a:off x="2895601" y="3841074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B218F07-FC15-4702-A5AB-1A00E8FD3393}"/>
                  </a:ext>
                </a:extLst>
              </p:cNvPr>
              <p:cNvSpPr/>
              <p:nvPr/>
            </p:nvSpPr>
            <p:spPr>
              <a:xfrm>
                <a:off x="2888767" y="5445013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BB28B5C-F084-41EF-B253-B5195F13FCF9}"/>
                  </a:ext>
                </a:extLst>
              </p:cNvPr>
              <p:cNvSpPr/>
              <p:nvPr/>
            </p:nvSpPr>
            <p:spPr>
              <a:xfrm>
                <a:off x="2863852" y="6241826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7F71721C-1CD7-4A4C-AC27-92EFA3A44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3834523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83D9B617-7D36-43EC-835E-1F21E9C1E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4607837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AEC26625-27EC-4C5D-A0B2-D7ED668D7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3834523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135115C8-28DC-43C0-AFF2-2FCCCA176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5429250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04980402-5E93-436B-8C42-A0F54B38A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6239496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72405E54-B7FB-4D87-B071-F0CB5B9D7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4607837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F2DB4C74-6C89-4193-9EB5-693E3369F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5429250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733715D7-887D-4BEC-A1D1-6F3C12442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6239496"/>
                <a:ext cx="299416" cy="299416"/>
              </a:xfrm>
              <a:prstGeom prst="rect">
                <a:avLst/>
              </a:pr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1A107FE-B9AA-4C2F-A95C-B145A53E7972}"/>
                </a:ext>
              </a:extLst>
            </p:cNvPr>
            <p:cNvSpPr/>
            <p:nvPr/>
          </p:nvSpPr>
          <p:spPr>
            <a:xfrm>
              <a:off x="1524000" y="2835575"/>
              <a:ext cx="374197" cy="290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6CF3D17-E08C-4D88-890E-921B73CF4045}"/>
                </a:ext>
              </a:extLst>
            </p:cNvPr>
            <p:cNvSpPr/>
            <p:nvPr/>
          </p:nvSpPr>
          <p:spPr>
            <a:xfrm>
              <a:off x="6310526" y="3717844"/>
              <a:ext cx="374197" cy="290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F1636F77-EBB0-424D-B09C-FE52C25C15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155823"/>
            <a:ext cx="1676400" cy="1679752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BB39F14-C7D9-4830-B8AA-BAF8C9FADE41}"/>
              </a:ext>
            </a:extLst>
          </p:cNvPr>
          <p:cNvCxnSpPr/>
          <p:nvPr/>
        </p:nvCxnSpPr>
        <p:spPr>
          <a:xfrm>
            <a:off x="1066800" y="3276600"/>
            <a:ext cx="457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049D1E8-A8D1-4CB2-8DEB-2123AC0BD22A}"/>
              </a:ext>
            </a:extLst>
          </p:cNvPr>
          <p:cNvCxnSpPr>
            <a:stCxn id="16" idx="3"/>
            <a:endCxn id="21" idx="1"/>
          </p:cNvCxnSpPr>
          <p:nvPr/>
        </p:nvCxnSpPr>
        <p:spPr>
          <a:xfrm>
            <a:off x="3043710" y="2993243"/>
            <a:ext cx="2319712" cy="253283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2BE08B3-AB0E-4F97-8B3A-D4A84A09A29C}"/>
              </a:ext>
            </a:extLst>
          </p:cNvPr>
          <p:cNvCxnSpPr/>
          <p:nvPr/>
        </p:nvCxnSpPr>
        <p:spPr>
          <a:xfrm>
            <a:off x="1102804" y="4114800"/>
            <a:ext cx="457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C9E0D93-CE42-448F-94D0-F5D9FFF3A6EF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3043710" y="3807672"/>
            <a:ext cx="23197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5F95BFE-C59F-4870-9CAE-19C82E4C6F50}"/>
              </a:ext>
            </a:extLst>
          </p:cNvPr>
          <p:cNvCxnSpPr/>
          <p:nvPr/>
        </p:nvCxnSpPr>
        <p:spPr>
          <a:xfrm>
            <a:off x="1102804" y="4965700"/>
            <a:ext cx="50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54241ABC-AC53-4684-A2D5-855DAFA735B3}"/>
              </a:ext>
            </a:extLst>
          </p:cNvPr>
          <p:cNvCxnSpPr>
            <a:endCxn id="14" idx="1"/>
          </p:cNvCxnSpPr>
          <p:nvPr/>
        </p:nvCxnSpPr>
        <p:spPr>
          <a:xfrm flipV="1">
            <a:off x="3043710" y="2993243"/>
            <a:ext cx="2319712" cy="1679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B871F04-3F95-4E6E-96AB-826B55B84013}"/>
              </a:ext>
            </a:extLst>
          </p:cNvPr>
          <p:cNvCxnSpPr/>
          <p:nvPr/>
        </p:nvCxnSpPr>
        <p:spPr>
          <a:xfrm>
            <a:off x="1062350" y="5797550"/>
            <a:ext cx="46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C01102A-6355-402A-91EF-B415B5392D47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>
            <a:off x="3043710" y="5526080"/>
            <a:ext cx="23197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对话气泡: 矩形 36">
            <a:extLst>
              <a:ext uri="{FF2B5EF4-FFF2-40B4-BE49-F238E27FC236}">
                <a16:creationId xmlns:a16="http://schemas.microsoft.com/office/drawing/2014/main" id="{926ED3A0-0692-4DF2-BD4E-4766F301026F}"/>
              </a:ext>
            </a:extLst>
          </p:cNvPr>
          <p:cNvSpPr/>
          <p:nvPr/>
        </p:nvSpPr>
        <p:spPr>
          <a:xfrm>
            <a:off x="4067430" y="1434239"/>
            <a:ext cx="2061053" cy="890828"/>
          </a:xfrm>
          <a:prstGeom prst="wedgeRectCallout">
            <a:avLst>
              <a:gd name="adj1" fmla="val -66374"/>
              <a:gd name="adj2" fmla="val 6452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Jake becomes</a:t>
            </a: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a single dog again.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91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1C047C5-7BCA-4A1C-A95C-2F899EDE6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Single Dog: {</a:t>
            </a:r>
            <a:r>
              <a:rPr lang="en-US" altLang="zh-CN">
                <a:solidFill>
                  <a:srgbClr val="FF0000"/>
                </a:solidFill>
              </a:rPr>
              <a:t>Jake</a:t>
            </a:r>
            <a:r>
              <a:rPr lang="en-US" altLang="zh-CN"/>
              <a:t>}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5BF121F-9F54-4DEA-9163-90C31659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Stable Matching: Algorithm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9EAD4F-5545-472A-A13B-A79A8269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3FDFED-D9B7-4497-B26A-C21EC93F5A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6CC76B-343D-4981-9EE9-1D784C193C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4E87E59-7334-42CB-819B-21B2714B3A10}"/>
              </a:ext>
            </a:extLst>
          </p:cNvPr>
          <p:cNvGrpSpPr/>
          <p:nvPr/>
        </p:nvGrpSpPr>
        <p:grpSpPr>
          <a:xfrm>
            <a:off x="990600" y="2438400"/>
            <a:ext cx="6705600" cy="3581400"/>
            <a:chOff x="990600" y="2438400"/>
            <a:chExt cx="6705600" cy="35814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24CBCB3-ECCE-4DFA-B6D3-42FBE758FD43}"/>
                </a:ext>
              </a:extLst>
            </p:cNvPr>
            <p:cNvGrpSpPr/>
            <p:nvPr/>
          </p:nvGrpSpPr>
          <p:grpSpPr>
            <a:xfrm>
              <a:off x="990600" y="2438400"/>
              <a:ext cx="6705600" cy="3581400"/>
              <a:chOff x="1331843" y="3457398"/>
              <a:chExt cx="6480313" cy="3400602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68EB0F8-887D-4DD5-B3B8-373C52B0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" t="2748" r="-52" b="-1"/>
              <a:stretch/>
            </p:blipFill>
            <p:spPr>
              <a:xfrm>
                <a:off x="1331843" y="3457398"/>
                <a:ext cx="6480313" cy="3400602"/>
              </a:xfrm>
              <a:prstGeom prst="rect">
                <a:avLst/>
              </a:prstGeom>
            </p:spPr>
          </p:pic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3B71ADF-31EB-409A-8E3A-135D0D1FDD68}"/>
                  </a:ext>
                </a:extLst>
              </p:cNvPr>
              <p:cNvSpPr/>
              <p:nvPr/>
            </p:nvSpPr>
            <p:spPr>
              <a:xfrm>
                <a:off x="3166267" y="3979074"/>
                <a:ext cx="2264400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E2519DD-4769-4001-98B5-544403DB386F}"/>
                  </a:ext>
                </a:extLst>
              </p:cNvPr>
              <p:cNvSpPr/>
              <p:nvPr/>
            </p:nvSpPr>
            <p:spPr>
              <a:xfrm>
                <a:off x="2895601" y="4648200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274D9E5-D6F3-419C-9F40-08B5A062103A}"/>
                  </a:ext>
                </a:extLst>
              </p:cNvPr>
              <p:cNvSpPr/>
              <p:nvPr/>
            </p:nvSpPr>
            <p:spPr>
              <a:xfrm>
                <a:off x="2895601" y="3841074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B218F07-FC15-4702-A5AB-1A00E8FD3393}"/>
                  </a:ext>
                </a:extLst>
              </p:cNvPr>
              <p:cNvSpPr/>
              <p:nvPr/>
            </p:nvSpPr>
            <p:spPr>
              <a:xfrm>
                <a:off x="2888767" y="5445013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BB28B5C-F084-41EF-B253-B5195F13FCF9}"/>
                  </a:ext>
                </a:extLst>
              </p:cNvPr>
              <p:cNvSpPr/>
              <p:nvPr/>
            </p:nvSpPr>
            <p:spPr>
              <a:xfrm>
                <a:off x="2863852" y="6241826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7F71721C-1CD7-4A4C-AC27-92EFA3A44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3834523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83D9B617-7D36-43EC-835E-1F21E9C1E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4607837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AEC26625-27EC-4C5D-A0B2-D7ED668D7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3834523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135115C8-28DC-43C0-AFF2-2FCCCA176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5429250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04980402-5E93-436B-8C42-A0F54B38A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6239496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72405E54-B7FB-4D87-B071-F0CB5B9D7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4607837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F2DB4C74-6C89-4193-9EB5-693E3369F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5429250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733715D7-887D-4BEC-A1D1-6F3C12442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6239496"/>
                <a:ext cx="299416" cy="299416"/>
              </a:xfrm>
              <a:prstGeom prst="rect">
                <a:avLst/>
              </a:pr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1A107FE-B9AA-4C2F-A95C-B145A53E7972}"/>
                </a:ext>
              </a:extLst>
            </p:cNvPr>
            <p:cNvSpPr/>
            <p:nvPr/>
          </p:nvSpPr>
          <p:spPr>
            <a:xfrm>
              <a:off x="1524000" y="2835575"/>
              <a:ext cx="374197" cy="290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6CF3D17-E08C-4D88-890E-921B73CF4045}"/>
                </a:ext>
              </a:extLst>
            </p:cNvPr>
            <p:cNvSpPr/>
            <p:nvPr/>
          </p:nvSpPr>
          <p:spPr>
            <a:xfrm>
              <a:off x="6310526" y="3717844"/>
              <a:ext cx="374197" cy="290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F1636F77-EBB0-424D-B09C-FE52C25C15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155823"/>
            <a:ext cx="1676400" cy="1679752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BB39F14-C7D9-4830-B8AA-BAF8C9FADE41}"/>
              </a:ext>
            </a:extLst>
          </p:cNvPr>
          <p:cNvCxnSpPr/>
          <p:nvPr/>
        </p:nvCxnSpPr>
        <p:spPr>
          <a:xfrm>
            <a:off x="1066800" y="3276600"/>
            <a:ext cx="457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049D1E8-A8D1-4CB2-8DEB-2123AC0BD22A}"/>
              </a:ext>
            </a:extLst>
          </p:cNvPr>
          <p:cNvCxnSpPr>
            <a:stCxn id="16" idx="3"/>
            <a:endCxn id="21" idx="1"/>
          </p:cNvCxnSpPr>
          <p:nvPr/>
        </p:nvCxnSpPr>
        <p:spPr>
          <a:xfrm>
            <a:off x="3043710" y="2993243"/>
            <a:ext cx="2319712" cy="253283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2BE08B3-AB0E-4F97-8B3A-D4A84A09A29C}"/>
              </a:ext>
            </a:extLst>
          </p:cNvPr>
          <p:cNvCxnSpPr/>
          <p:nvPr/>
        </p:nvCxnSpPr>
        <p:spPr>
          <a:xfrm>
            <a:off x="1102804" y="4114800"/>
            <a:ext cx="457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C9E0D93-CE42-448F-94D0-F5D9FFF3A6EF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3043710" y="3807672"/>
            <a:ext cx="23197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5F95BFE-C59F-4870-9CAE-19C82E4C6F50}"/>
              </a:ext>
            </a:extLst>
          </p:cNvPr>
          <p:cNvCxnSpPr/>
          <p:nvPr/>
        </p:nvCxnSpPr>
        <p:spPr>
          <a:xfrm>
            <a:off x="1102804" y="4965700"/>
            <a:ext cx="50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54241ABC-AC53-4684-A2D5-855DAFA735B3}"/>
              </a:ext>
            </a:extLst>
          </p:cNvPr>
          <p:cNvCxnSpPr>
            <a:endCxn id="14" idx="1"/>
          </p:cNvCxnSpPr>
          <p:nvPr/>
        </p:nvCxnSpPr>
        <p:spPr>
          <a:xfrm flipV="1">
            <a:off x="3043710" y="2993243"/>
            <a:ext cx="2319712" cy="1679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B871F04-3F95-4E6E-96AB-826B55B84013}"/>
              </a:ext>
            </a:extLst>
          </p:cNvPr>
          <p:cNvCxnSpPr/>
          <p:nvPr/>
        </p:nvCxnSpPr>
        <p:spPr>
          <a:xfrm>
            <a:off x="1062350" y="5797550"/>
            <a:ext cx="46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C01102A-6355-402A-91EF-B415B5392D47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>
            <a:off x="3043710" y="5526080"/>
            <a:ext cx="23197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FECB6FF8-D064-4693-8C2A-063227A9D134}"/>
              </a:ext>
            </a:extLst>
          </p:cNvPr>
          <p:cNvSpPr/>
          <p:nvPr/>
        </p:nvSpPr>
        <p:spPr>
          <a:xfrm>
            <a:off x="1066800" y="2835575"/>
            <a:ext cx="533400" cy="297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739A894-7224-4707-A47B-9E850DF070F7}"/>
              </a:ext>
            </a:extLst>
          </p:cNvPr>
          <p:cNvCxnSpPr/>
          <p:nvPr/>
        </p:nvCxnSpPr>
        <p:spPr>
          <a:xfrm>
            <a:off x="1612447" y="3441700"/>
            <a:ext cx="457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9671DD1-BFF9-4718-93CE-F2854BC08EDA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>
            <a:off x="3043710" y="2993243"/>
            <a:ext cx="2319712" cy="8144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对话气泡: 矩形 39">
            <a:extLst>
              <a:ext uri="{FF2B5EF4-FFF2-40B4-BE49-F238E27FC236}">
                <a16:creationId xmlns:a16="http://schemas.microsoft.com/office/drawing/2014/main" id="{1ADD10DA-4DF4-480C-8471-460EFDB7E00E}"/>
              </a:ext>
            </a:extLst>
          </p:cNvPr>
          <p:cNvSpPr/>
          <p:nvPr/>
        </p:nvSpPr>
        <p:spPr>
          <a:xfrm>
            <a:off x="6521103" y="2859680"/>
            <a:ext cx="2061053" cy="890828"/>
          </a:xfrm>
          <a:prstGeom prst="wedgeRectCallout">
            <a:avLst>
              <a:gd name="adj1" fmla="val -63293"/>
              <a:gd name="adj2" fmla="val 57063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Claire prefers Jake than Elwood.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1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1C047C5-7BCA-4A1C-A95C-2F899EDE6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Single Dog: {Elwood}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5BF121F-9F54-4DEA-9163-90C31659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Stable Matching: Algorithm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9EAD4F-5545-472A-A13B-A79A8269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3FDFED-D9B7-4497-B26A-C21EC93F5A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6CC76B-343D-4981-9EE9-1D784C193C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4E87E59-7334-42CB-819B-21B2714B3A10}"/>
              </a:ext>
            </a:extLst>
          </p:cNvPr>
          <p:cNvGrpSpPr/>
          <p:nvPr/>
        </p:nvGrpSpPr>
        <p:grpSpPr>
          <a:xfrm>
            <a:off x="990600" y="2438400"/>
            <a:ext cx="6705600" cy="3581400"/>
            <a:chOff x="990600" y="2438400"/>
            <a:chExt cx="6705600" cy="35814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24CBCB3-ECCE-4DFA-B6D3-42FBE758FD43}"/>
                </a:ext>
              </a:extLst>
            </p:cNvPr>
            <p:cNvGrpSpPr/>
            <p:nvPr/>
          </p:nvGrpSpPr>
          <p:grpSpPr>
            <a:xfrm>
              <a:off x="990600" y="2438400"/>
              <a:ext cx="6705600" cy="3581400"/>
              <a:chOff x="1331843" y="3457398"/>
              <a:chExt cx="6480313" cy="3400602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68EB0F8-887D-4DD5-B3B8-373C52B0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" t="2748" r="-52" b="-1"/>
              <a:stretch/>
            </p:blipFill>
            <p:spPr>
              <a:xfrm>
                <a:off x="1331843" y="3457398"/>
                <a:ext cx="6480313" cy="3400602"/>
              </a:xfrm>
              <a:prstGeom prst="rect">
                <a:avLst/>
              </a:prstGeom>
            </p:spPr>
          </p:pic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3B71ADF-31EB-409A-8E3A-135D0D1FDD68}"/>
                  </a:ext>
                </a:extLst>
              </p:cNvPr>
              <p:cNvSpPr/>
              <p:nvPr/>
            </p:nvSpPr>
            <p:spPr>
              <a:xfrm>
                <a:off x="3166267" y="3979074"/>
                <a:ext cx="2264400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E2519DD-4769-4001-98B5-544403DB386F}"/>
                  </a:ext>
                </a:extLst>
              </p:cNvPr>
              <p:cNvSpPr/>
              <p:nvPr/>
            </p:nvSpPr>
            <p:spPr>
              <a:xfrm>
                <a:off x="2895601" y="4648200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274D9E5-D6F3-419C-9F40-08B5A062103A}"/>
                  </a:ext>
                </a:extLst>
              </p:cNvPr>
              <p:cNvSpPr/>
              <p:nvPr/>
            </p:nvSpPr>
            <p:spPr>
              <a:xfrm>
                <a:off x="2895601" y="3841074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B218F07-FC15-4702-A5AB-1A00E8FD3393}"/>
                  </a:ext>
                </a:extLst>
              </p:cNvPr>
              <p:cNvSpPr/>
              <p:nvPr/>
            </p:nvSpPr>
            <p:spPr>
              <a:xfrm>
                <a:off x="2888767" y="5445013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BB28B5C-F084-41EF-B253-B5195F13FCF9}"/>
                  </a:ext>
                </a:extLst>
              </p:cNvPr>
              <p:cNvSpPr/>
              <p:nvPr/>
            </p:nvSpPr>
            <p:spPr>
              <a:xfrm>
                <a:off x="2863852" y="6241826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7F71721C-1CD7-4A4C-AC27-92EFA3A44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3834523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83D9B617-7D36-43EC-835E-1F21E9C1E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4607837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AEC26625-27EC-4C5D-A0B2-D7ED668D7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3834523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135115C8-28DC-43C0-AFF2-2FCCCA176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5429250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04980402-5E93-436B-8C42-A0F54B38A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6239496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72405E54-B7FB-4D87-B071-F0CB5B9D7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4607837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F2DB4C74-6C89-4193-9EB5-693E3369F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5429250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733715D7-887D-4BEC-A1D1-6F3C12442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6239496"/>
                <a:ext cx="299416" cy="299416"/>
              </a:xfrm>
              <a:prstGeom prst="rect">
                <a:avLst/>
              </a:pr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1A107FE-B9AA-4C2F-A95C-B145A53E7972}"/>
                </a:ext>
              </a:extLst>
            </p:cNvPr>
            <p:cNvSpPr/>
            <p:nvPr/>
          </p:nvSpPr>
          <p:spPr>
            <a:xfrm>
              <a:off x="1524000" y="2835575"/>
              <a:ext cx="374197" cy="290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6CF3D17-E08C-4D88-890E-921B73CF4045}"/>
                </a:ext>
              </a:extLst>
            </p:cNvPr>
            <p:cNvSpPr/>
            <p:nvPr/>
          </p:nvSpPr>
          <p:spPr>
            <a:xfrm>
              <a:off x="6310526" y="3717844"/>
              <a:ext cx="374197" cy="290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F1636F77-EBB0-424D-B09C-FE52C25C15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155823"/>
            <a:ext cx="1676400" cy="1679752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BB39F14-C7D9-4830-B8AA-BAF8C9FADE41}"/>
              </a:ext>
            </a:extLst>
          </p:cNvPr>
          <p:cNvCxnSpPr>
            <a:cxnSpLocks/>
          </p:cNvCxnSpPr>
          <p:nvPr/>
        </p:nvCxnSpPr>
        <p:spPr>
          <a:xfrm>
            <a:off x="1066800" y="3276600"/>
            <a:ext cx="990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049D1E8-A8D1-4CB2-8DEB-2123AC0BD22A}"/>
              </a:ext>
            </a:extLst>
          </p:cNvPr>
          <p:cNvCxnSpPr>
            <a:stCxn id="16" idx="3"/>
            <a:endCxn id="21" idx="1"/>
          </p:cNvCxnSpPr>
          <p:nvPr/>
        </p:nvCxnSpPr>
        <p:spPr>
          <a:xfrm>
            <a:off x="3043710" y="2993243"/>
            <a:ext cx="2319712" cy="253283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2BE08B3-AB0E-4F97-8B3A-D4A84A09A29C}"/>
              </a:ext>
            </a:extLst>
          </p:cNvPr>
          <p:cNvCxnSpPr/>
          <p:nvPr/>
        </p:nvCxnSpPr>
        <p:spPr>
          <a:xfrm>
            <a:off x="1102804" y="4114800"/>
            <a:ext cx="457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C9E0D93-CE42-448F-94D0-F5D9FFF3A6EF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3043710" y="3807672"/>
            <a:ext cx="231971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5F95BFE-C59F-4870-9CAE-19C82E4C6F50}"/>
              </a:ext>
            </a:extLst>
          </p:cNvPr>
          <p:cNvCxnSpPr/>
          <p:nvPr/>
        </p:nvCxnSpPr>
        <p:spPr>
          <a:xfrm>
            <a:off x="1102804" y="4965700"/>
            <a:ext cx="50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54241ABC-AC53-4684-A2D5-855DAFA735B3}"/>
              </a:ext>
            </a:extLst>
          </p:cNvPr>
          <p:cNvCxnSpPr>
            <a:endCxn id="14" idx="1"/>
          </p:cNvCxnSpPr>
          <p:nvPr/>
        </p:nvCxnSpPr>
        <p:spPr>
          <a:xfrm flipV="1">
            <a:off x="3043710" y="2993243"/>
            <a:ext cx="2319712" cy="1679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B871F04-3F95-4E6E-96AB-826B55B84013}"/>
              </a:ext>
            </a:extLst>
          </p:cNvPr>
          <p:cNvCxnSpPr/>
          <p:nvPr/>
        </p:nvCxnSpPr>
        <p:spPr>
          <a:xfrm>
            <a:off x="1062350" y="5797550"/>
            <a:ext cx="46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C01102A-6355-402A-91EF-B415B5392D47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>
            <a:off x="3043710" y="5526080"/>
            <a:ext cx="23197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9671DD1-BFF9-4718-93CE-F2854BC08EDA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>
            <a:off x="3043710" y="2993243"/>
            <a:ext cx="2319712" cy="8144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对话气泡: 矩形 40">
            <a:extLst>
              <a:ext uri="{FF2B5EF4-FFF2-40B4-BE49-F238E27FC236}">
                <a16:creationId xmlns:a16="http://schemas.microsoft.com/office/drawing/2014/main" id="{B85E3279-1364-4848-98CA-1B73FB68C4BB}"/>
              </a:ext>
            </a:extLst>
          </p:cNvPr>
          <p:cNvSpPr/>
          <p:nvPr/>
        </p:nvSpPr>
        <p:spPr>
          <a:xfrm>
            <a:off x="4623670" y="1447917"/>
            <a:ext cx="2061053" cy="890828"/>
          </a:xfrm>
          <a:prstGeom prst="wedgeRectCallout">
            <a:avLst>
              <a:gd name="adj1" fmla="val -66374"/>
              <a:gd name="adj2" fmla="val 6452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Elwood becomes</a:t>
            </a: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a single dog again.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14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400A3B2-D9DD-43C8-B4DE-4C1953904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Preferred option: kidney transplant</a:t>
            </a:r>
          </a:p>
          <a:p>
            <a:pPr lvl="1"/>
            <a:r>
              <a:rPr lang="en-US" altLang="zh-CN"/>
              <a:t>Cadaver kidneys (</a:t>
            </a:r>
            <a:r>
              <a:rPr lang="zh-CN" altLang="en-US"/>
              <a:t>尸体肾脏</a:t>
            </a:r>
            <a:r>
              <a:rPr lang="en-US" altLang="zh-CN"/>
              <a:t>) </a:t>
            </a:r>
          </a:p>
          <a:p>
            <a:pPr lvl="1"/>
            <a:r>
              <a:rPr lang="en-US" altLang="zh-CN"/>
              <a:t>Donation from live patient (better)</a:t>
            </a:r>
          </a:p>
          <a:p>
            <a:r>
              <a:rPr lang="en-US" altLang="zh-CN"/>
              <a:t>Must be compatible</a:t>
            </a:r>
          </a:p>
          <a:p>
            <a:r>
              <a:rPr lang="en-US" altLang="zh-CN"/>
              <a:t>Shortage of kidneys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E57E1AA-0280-4519-A0B9-9E0E8FECF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Kidney Transplants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9185B0-A531-434A-92D1-2F02A5F2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22A455-4AEB-41E7-BD66-DD1517A56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F1C0F7-E3D9-4D2D-8D82-ECFCA973F61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BAE4BE0-0290-47F9-88C9-5A22111F1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00" y="4038600"/>
            <a:ext cx="4113999" cy="273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58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1C047C5-7BCA-4A1C-A95C-2F899EDE6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Single Dog: {</a:t>
            </a:r>
            <a:r>
              <a:rPr lang="en-US" altLang="zh-CN">
                <a:solidFill>
                  <a:srgbClr val="FF0000"/>
                </a:solidFill>
              </a:rPr>
              <a:t>Elwood</a:t>
            </a:r>
            <a:r>
              <a:rPr lang="en-US" altLang="zh-CN"/>
              <a:t>}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5BF121F-9F54-4DEA-9163-90C31659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Stable Matching: Algorithm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9EAD4F-5545-472A-A13B-A79A8269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3FDFED-D9B7-4497-B26A-C21EC93F5A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6CC76B-343D-4981-9EE9-1D784C193C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4E87E59-7334-42CB-819B-21B2714B3A10}"/>
              </a:ext>
            </a:extLst>
          </p:cNvPr>
          <p:cNvGrpSpPr/>
          <p:nvPr/>
        </p:nvGrpSpPr>
        <p:grpSpPr>
          <a:xfrm>
            <a:off x="990600" y="2438400"/>
            <a:ext cx="6705600" cy="3581400"/>
            <a:chOff x="990600" y="2438400"/>
            <a:chExt cx="6705600" cy="35814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24CBCB3-ECCE-4DFA-B6D3-42FBE758FD43}"/>
                </a:ext>
              </a:extLst>
            </p:cNvPr>
            <p:cNvGrpSpPr/>
            <p:nvPr/>
          </p:nvGrpSpPr>
          <p:grpSpPr>
            <a:xfrm>
              <a:off x="990600" y="2438400"/>
              <a:ext cx="6705600" cy="3581400"/>
              <a:chOff x="1331843" y="3457398"/>
              <a:chExt cx="6480313" cy="3400602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68EB0F8-887D-4DD5-B3B8-373C52B0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" t="2748" r="-52" b="-1"/>
              <a:stretch/>
            </p:blipFill>
            <p:spPr>
              <a:xfrm>
                <a:off x="1331843" y="3457398"/>
                <a:ext cx="6480313" cy="3400602"/>
              </a:xfrm>
              <a:prstGeom prst="rect">
                <a:avLst/>
              </a:prstGeom>
            </p:spPr>
          </p:pic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3B71ADF-31EB-409A-8E3A-135D0D1FDD68}"/>
                  </a:ext>
                </a:extLst>
              </p:cNvPr>
              <p:cNvSpPr/>
              <p:nvPr/>
            </p:nvSpPr>
            <p:spPr>
              <a:xfrm>
                <a:off x="3166267" y="3979074"/>
                <a:ext cx="2264400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E2519DD-4769-4001-98B5-544403DB386F}"/>
                  </a:ext>
                </a:extLst>
              </p:cNvPr>
              <p:cNvSpPr/>
              <p:nvPr/>
            </p:nvSpPr>
            <p:spPr>
              <a:xfrm>
                <a:off x="2895601" y="4648200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274D9E5-D6F3-419C-9F40-08B5A062103A}"/>
                  </a:ext>
                </a:extLst>
              </p:cNvPr>
              <p:cNvSpPr/>
              <p:nvPr/>
            </p:nvSpPr>
            <p:spPr>
              <a:xfrm>
                <a:off x="2895601" y="3841074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B218F07-FC15-4702-A5AB-1A00E8FD3393}"/>
                  </a:ext>
                </a:extLst>
              </p:cNvPr>
              <p:cNvSpPr/>
              <p:nvPr/>
            </p:nvSpPr>
            <p:spPr>
              <a:xfrm>
                <a:off x="2888767" y="5445013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BB28B5C-F084-41EF-B253-B5195F13FCF9}"/>
                  </a:ext>
                </a:extLst>
              </p:cNvPr>
              <p:cNvSpPr/>
              <p:nvPr/>
            </p:nvSpPr>
            <p:spPr>
              <a:xfrm>
                <a:off x="2863852" y="6241826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7F71721C-1CD7-4A4C-AC27-92EFA3A44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3834523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83D9B617-7D36-43EC-835E-1F21E9C1E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4607837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AEC26625-27EC-4C5D-A0B2-D7ED668D7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3834523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135115C8-28DC-43C0-AFF2-2FCCCA176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5429250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04980402-5E93-436B-8C42-A0F54B38A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6239496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72405E54-B7FB-4D87-B071-F0CB5B9D7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4607837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F2DB4C74-6C89-4193-9EB5-693E3369F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5429250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733715D7-887D-4BEC-A1D1-6F3C12442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6239496"/>
                <a:ext cx="299416" cy="299416"/>
              </a:xfrm>
              <a:prstGeom prst="rect">
                <a:avLst/>
              </a:pr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1A107FE-B9AA-4C2F-A95C-B145A53E7972}"/>
                </a:ext>
              </a:extLst>
            </p:cNvPr>
            <p:cNvSpPr/>
            <p:nvPr/>
          </p:nvSpPr>
          <p:spPr>
            <a:xfrm>
              <a:off x="1524000" y="2835575"/>
              <a:ext cx="374197" cy="290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6CF3D17-E08C-4D88-890E-921B73CF4045}"/>
                </a:ext>
              </a:extLst>
            </p:cNvPr>
            <p:cNvSpPr/>
            <p:nvPr/>
          </p:nvSpPr>
          <p:spPr>
            <a:xfrm>
              <a:off x="6310526" y="3717844"/>
              <a:ext cx="374197" cy="290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F1636F77-EBB0-424D-B09C-FE52C25C15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155823"/>
            <a:ext cx="1676400" cy="1679752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BB39F14-C7D9-4830-B8AA-BAF8C9FADE41}"/>
              </a:ext>
            </a:extLst>
          </p:cNvPr>
          <p:cNvCxnSpPr>
            <a:cxnSpLocks/>
          </p:cNvCxnSpPr>
          <p:nvPr/>
        </p:nvCxnSpPr>
        <p:spPr>
          <a:xfrm>
            <a:off x="1066800" y="3276600"/>
            <a:ext cx="990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049D1E8-A8D1-4CB2-8DEB-2123AC0BD22A}"/>
              </a:ext>
            </a:extLst>
          </p:cNvPr>
          <p:cNvCxnSpPr>
            <a:stCxn id="16" idx="3"/>
            <a:endCxn id="21" idx="1"/>
          </p:cNvCxnSpPr>
          <p:nvPr/>
        </p:nvCxnSpPr>
        <p:spPr>
          <a:xfrm>
            <a:off x="3043710" y="2993243"/>
            <a:ext cx="2319712" cy="253283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2BE08B3-AB0E-4F97-8B3A-D4A84A09A29C}"/>
              </a:ext>
            </a:extLst>
          </p:cNvPr>
          <p:cNvCxnSpPr/>
          <p:nvPr/>
        </p:nvCxnSpPr>
        <p:spPr>
          <a:xfrm>
            <a:off x="1102804" y="4114800"/>
            <a:ext cx="457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C9E0D93-CE42-448F-94D0-F5D9FFF3A6EF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3043710" y="3807672"/>
            <a:ext cx="231971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5F95BFE-C59F-4870-9CAE-19C82E4C6F50}"/>
              </a:ext>
            </a:extLst>
          </p:cNvPr>
          <p:cNvCxnSpPr/>
          <p:nvPr/>
        </p:nvCxnSpPr>
        <p:spPr>
          <a:xfrm>
            <a:off x="1102804" y="4965700"/>
            <a:ext cx="50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54241ABC-AC53-4684-A2D5-855DAFA735B3}"/>
              </a:ext>
            </a:extLst>
          </p:cNvPr>
          <p:cNvCxnSpPr>
            <a:endCxn id="14" idx="1"/>
          </p:cNvCxnSpPr>
          <p:nvPr/>
        </p:nvCxnSpPr>
        <p:spPr>
          <a:xfrm flipV="1">
            <a:off x="3043710" y="2993243"/>
            <a:ext cx="2319712" cy="1679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B871F04-3F95-4E6E-96AB-826B55B84013}"/>
              </a:ext>
            </a:extLst>
          </p:cNvPr>
          <p:cNvCxnSpPr/>
          <p:nvPr/>
        </p:nvCxnSpPr>
        <p:spPr>
          <a:xfrm>
            <a:off x="1062350" y="5797550"/>
            <a:ext cx="46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C01102A-6355-402A-91EF-B415B5392D47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>
            <a:off x="3043710" y="5526080"/>
            <a:ext cx="23197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9671DD1-BFF9-4718-93CE-F2854BC08EDA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>
            <a:off x="3043710" y="2993243"/>
            <a:ext cx="2319712" cy="8144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FAA03CA9-161B-4CA8-B0DA-1856DDFB6594}"/>
              </a:ext>
            </a:extLst>
          </p:cNvPr>
          <p:cNvSpPr/>
          <p:nvPr/>
        </p:nvSpPr>
        <p:spPr>
          <a:xfrm>
            <a:off x="1102804" y="3658199"/>
            <a:ext cx="619604" cy="324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5BCDB6EE-C857-4D24-99F7-0292226D51BF}"/>
              </a:ext>
            </a:extLst>
          </p:cNvPr>
          <p:cNvCxnSpPr/>
          <p:nvPr/>
        </p:nvCxnSpPr>
        <p:spPr>
          <a:xfrm>
            <a:off x="1623504" y="4267200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BD8A645-A114-4E71-8B3B-F9A08525A6E3}"/>
              </a:ext>
            </a:extLst>
          </p:cNvPr>
          <p:cNvCxnSpPr>
            <a:endCxn id="20" idx="1"/>
          </p:cNvCxnSpPr>
          <p:nvPr/>
        </p:nvCxnSpPr>
        <p:spPr>
          <a:xfrm>
            <a:off x="3043710" y="3807672"/>
            <a:ext cx="2319712" cy="865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对话气泡: 矩形 41">
            <a:extLst>
              <a:ext uri="{FF2B5EF4-FFF2-40B4-BE49-F238E27FC236}">
                <a16:creationId xmlns:a16="http://schemas.microsoft.com/office/drawing/2014/main" id="{A1570B01-FADC-4530-A4ED-F8D33913FBDF}"/>
              </a:ext>
            </a:extLst>
          </p:cNvPr>
          <p:cNvSpPr/>
          <p:nvPr/>
        </p:nvSpPr>
        <p:spPr>
          <a:xfrm>
            <a:off x="6473242" y="3832999"/>
            <a:ext cx="2061053" cy="890828"/>
          </a:xfrm>
          <a:prstGeom prst="wedgeRectCallout">
            <a:avLst>
              <a:gd name="adj1" fmla="val -70995"/>
              <a:gd name="adj2" fmla="val 36390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Finally, someone loves me.   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27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1C047C5-7BCA-4A1C-A95C-2F899EDE6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Single Dog: {}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5BF121F-9F54-4DEA-9163-90C31659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Stable Matching: Algorithm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9EAD4F-5545-472A-A13B-A79A8269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3FDFED-D9B7-4497-B26A-C21EC93F5A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6CC76B-343D-4981-9EE9-1D784C193C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4E87E59-7334-42CB-819B-21B2714B3A10}"/>
              </a:ext>
            </a:extLst>
          </p:cNvPr>
          <p:cNvGrpSpPr/>
          <p:nvPr/>
        </p:nvGrpSpPr>
        <p:grpSpPr>
          <a:xfrm>
            <a:off x="990600" y="2438400"/>
            <a:ext cx="6705600" cy="3581400"/>
            <a:chOff x="990600" y="2438400"/>
            <a:chExt cx="6705600" cy="35814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24CBCB3-ECCE-4DFA-B6D3-42FBE758FD43}"/>
                </a:ext>
              </a:extLst>
            </p:cNvPr>
            <p:cNvGrpSpPr/>
            <p:nvPr/>
          </p:nvGrpSpPr>
          <p:grpSpPr>
            <a:xfrm>
              <a:off x="990600" y="2438400"/>
              <a:ext cx="6705600" cy="3581400"/>
              <a:chOff x="1331843" y="3457398"/>
              <a:chExt cx="6480313" cy="3400602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68EB0F8-887D-4DD5-B3B8-373C52B0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" t="2748" r="-52" b="-1"/>
              <a:stretch/>
            </p:blipFill>
            <p:spPr>
              <a:xfrm>
                <a:off x="1331843" y="3457398"/>
                <a:ext cx="6480313" cy="3400602"/>
              </a:xfrm>
              <a:prstGeom prst="rect">
                <a:avLst/>
              </a:prstGeom>
            </p:spPr>
          </p:pic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3B71ADF-31EB-409A-8E3A-135D0D1FDD68}"/>
                  </a:ext>
                </a:extLst>
              </p:cNvPr>
              <p:cNvSpPr/>
              <p:nvPr/>
            </p:nvSpPr>
            <p:spPr>
              <a:xfrm>
                <a:off x="3166267" y="3979074"/>
                <a:ext cx="2264400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E2519DD-4769-4001-98B5-544403DB386F}"/>
                  </a:ext>
                </a:extLst>
              </p:cNvPr>
              <p:cNvSpPr/>
              <p:nvPr/>
            </p:nvSpPr>
            <p:spPr>
              <a:xfrm>
                <a:off x="2895601" y="4648200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274D9E5-D6F3-419C-9F40-08B5A062103A}"/>
                  </a:ext>
                </a:extLst>
              </p:cNvPr>
              <p:cNvSpPr/>
              <p:nvPr/>
            </p:nvSpPr>
            <p:spPr>
              <a:xfrm>
                <a:off x="2895601" y="3841074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B218F07-FC15-4702-A5AB-1A00E8FD3393}"/>
                  </a:ext>
                </a:extLst>
              </p:cNvPr>
              <p:cNvSpPr/>
              <p:nvPr/>
            </p:nvSpPr>
            <p:spPr>
              <a:xfrm>
                <a:off x="2888767" y="5445013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BB28B5C-F084-41EF-B253-B5195F13FCF9}"/>
                  </a:ext>
                </a:extLst>
              </p:cNvPr>
              <p:cNvSpPr/>
              <p:nvPr/>
            </p:nvSpPr>
            <p:spPr>
              <a:xfrm>
                <a:off x="2863852" y="6241826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7F71721C-1CD7-4A4C-AC27-92EFA3A44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3834523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83D9B617-7D36-43EC-835E-1F21E9C1E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4607837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AEC26625-27EC-4C5D-A0B2-D7ED668D7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3834523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135115C8-28DC-43C0-AFF2-2FCCCA176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5429250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04980402-5E93-436B-8C42-A0F54B38A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6239496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72405E54-B7FB-4D87-B071-F0CB5B9D7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4607837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F2DB4C74-6C89-4193-9EB5-693E3369F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5429250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733715D7-887D-4BEC-A1D1-6F3C12442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6239496"/>
                <a:ext cx="299416" cy="299416"/>
              </a:xfrm>
              <a:prstGeom prst="rect">
                <a:avLst/>
              </a:pr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1A107FE-B9AA-4C2F-A95C-B145A53E7972}"/>
                </a:ext>
              </a:extLst>
            </p:cNvPr>
            <p:cNvSpPr/>
            <p:nvPr/>
          </p:nvSpPr>
          <p:spPr>
            <a:xfrm>
              <a:off x="1524000" y="2835575"/>
              <a:ext cx="374197" cy="290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6CF3D17-E08C-4D88-890E-921B73CF4045}"/>
                </a:ext>
              </a:extLst>
            </p:cNvPr>
            <p:cNvSpPr/>
            <p:nvPr/>
          </p:nvSpPr>
          <p:spPr>
            <a:xfrm>
              <a:off x="6310526" y="3717844"/>
              <a:ext cx="374197" cy="290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F1636F77-EBB0-424D-B09C-FE52C25C15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155823"/>
            <a:ext cx="1676400" cy="1679752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BB39F14-C7D9-4830-B8AA-BAF8C9FADE41}"/>
              </a:ext>
            </a:extLst>
          </p:cNvPr>
          <p:cNvCxnSpPr>
            <a:cxnSpLocks/>
          </p:cNvCxnSpPr>
          <p:nvPr/>
        </p:nvCxnSpPr>
        <p:spPr>
          <a:xfrm>
            <a:off x="1066800" y="3276600"/>
            <a:ext cx="990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049D1E8-A8D1-4CB2-8DEB-2123AC0BD22A}"/>
              </a:ext>
            </a:extLst>
          </p:cNvPr>
          <p:cNvCxnSpPr>
            <a:stCxn id="16" idx="3"/>
            <a:endCxn id="21" idx="1"/>
          </p:cNvCxnSpPr>
          <p:nvPr/>
        </p:nvCxnSpPr>
        <p:spPr>
          <a:xfrm>
            <a:off x="3043710" y="2993243"/>
            <a:ext cx="2319712" cy="253283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2BE08B3-AB0E-4F97-8B3A-D4A84A09A29C}"/>
              </a:ext>
            </a:extLst>
          </p:cNvPr>
          <p:cNvCxnSpPr/>
          <p:nvPr/>
        </p:nvCxnSpPr>
        <p:spPr>
          <a:xfrm>
            <a:off x="1102804" y="4114800"/>
            <a:ext cx="82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C9E0D93-CE42-448F-94D0-F5D9FFF3A6EF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3043710" y="3807672"/>
            <a:ext cx="231971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5F95BFE-C59F-4870-9CAE-19C82E4C6F50}"/>
              </a:ext>
            </a:extLst>
          </p:cNvPr>
          <p:cNvCxnSpPr/>
          <p:nvPr/>
        </p:nvCxnSpPr>
        <p:spPr>
          <a:xfrm>
            <a:off x="1102804" y="4965700"/>
            <a:ext cx="50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54241ABC-AC53-4684-A2D5-855DAFA735B3}"/>
              </a:ext>
            </a:extLst>
          </p:cNvPr>
          <p:cNvCxnSpPr>
            <a:endCxn id="14" idx="1"/>
          </p:cNvCxnSpPr>
          <p:nvPr/>
        </p:nvCxnSpPr>
        <p:spPr>
          <a:xfrm flipV="1">
            <a:off x="3043710" y="2993243"/>
            <a:ext cx="2319712" cy="1679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B871F04-3F95-4E6E-96AB-826B55B84013}"/>
              </a:ext>
            </a:extLst>
          </p:cNvPr>
          <p:cNvCxnSpPr/>
          <p:nvPr/>
        </p:nvCxnSpPr>
        <p:spPr>
          <a:xfrm>
            <a:off x="1062350" y="5797550"/>
            <a:ext cx="46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C01102A-6355-402A-91EF-B415B5392D47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>
            <a:off x="3043710" y="5526080"/>
            <a:ext cx="23197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9671DD1-BFF9-4718-93CE-F2854BC08EDA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>
            <a:off x="3043710" y="2993243"/>
            <a:ext cx="2319712" cy="8144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BD8A645-A114-4E71-8B3B-F9A08525A6E3}"/>
              </a:ext>
            </a:extLst>
          </p:cNvPr>
          <p:cNvCxnSpPr>
            <a:endCxn id="20" idx="1"/>
          </p:cNvCxnSpPr>
          <p:nvPr/>
        </p:nvCxnSpPr>
        <p:spPr>
          <a:xfrm>
            <a:off x="3043710" y="3807672"/>
            <a:ext cx="2319712" cy="8650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35F9622F-9F21-4C16-8E89-33F2302AE7A1}"/>
              </a:ext>
            </a:extLst>
          </p:cNvPr>
          <p:cNvSpPr/>
          <p:nvPr/>
        </p:nvSpPr>
        <p:spPr>
          <a:xfrm>
            <a:off x="76200" y="6172200"/>
            <a:ext cx="8991600" cy="60959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</a:rPr>
              <a:t>We find the stable matching {(J&amp;C), (E&amp;J), (C&amp;T), (R&amp;H)}.</a:t>
            </a:r>
          </a:p>
        </p:txBody>
      </p:sp>
    </p:spTree>
    <p:extLst>
      <p:ext uri="{BB962C8B-B14F-4D97-AF65-F5344CB8AC3E}">
        <p14:creationId xmlns:p14="http://schemas.microsoft.com/office/powerpoint/2010/main" val="37850035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DE0CD5-5FDD-492A-AB67-8AAE5E090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Do stable matches exist</a:t>
            </a:r>
            <a:r>
              <a:rPr lang="en-US" altLang="zh-CN"/>
              <a:t>?</a:t>
            </a:r>
          </a:p>
          <a:p>
            <a:r>
              <a:rPr lang="en-US" altLang="zh-CN"/>
              <a:t>Are they easy to find?</a:t>
            </a:r>
          </a:p>
          <a:p>
            <a:r>
              <a:rPr lang="en-US" altLang="zh-CN"/>
              <a:t>Does stability matter?</a:t>
            </a:r>
          </a:p>
          <a:p>
            <a:r>
              <a:rPr lang="en-US" altLang="zh-CN"/>
              <a:t>Are they unique?</a:t>
            </a:r>
          </a:p>
          <a:p>
            <a:r>
              <a:rPr lang="en-US" altLang="zh-CN"/>
              <a:t>What about incentives?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3E2ADA-5327-44E3-A486-CB55A5980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Stable Matching: Questions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31B14E-C377-4243-8B4F-A9263F29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D23323-B8FC-45A9-B044-D54A6E959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C8F256-07F3-4A50-87BC-FB431C399E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1104660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B8D7163-0E04-4C73-BF70-A78910D21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DA generates a stable match</a:t>
            </a:r>
          </a:p>
          <a:p>
            <a:r>
              <a:rPr lang="en-US" altLang="zh-CN"/>
              <a:t>Sketch:</a:t>
            </a:r>
          </a:p>
          <a:p>
            <a:pPr marL="457200" lvl="1" indent="0">
              <a:buNone/>
            </a:pPr>
            <a:r>
              <a:rPr lang="en-US" altLang="zh-CN" sz="2800"/>
              <a:t>– if not stable, exists (b,g) blocking pair.</a:t>
            </a:r>
            <a:br>
              <a:rPr lang="en-US" altLang="zh-CN" sz="2800"/>
            </a:br>
            <a:r>
              <a:rPr lang="en-US" altLang="zh-CN" sz="2800"/>
              <a:t>– b matched to some g’, prefers g.</a:t>
            </a:r>
            <a:br>
              <a:rPr lang="en-US" altLang="zh-CN" sz="2800"/>
            </a:br>
            <a:r>
              <a:rPr lang="en-US" altLang="zh-CN" sz="2800"/>
              <a:t>– b would have proposed to g before g’.</a:t>
            </a:r>
            <a:br>
              <a:rPr lang="en-US" altLang="zh-CN" sz="2800"/>
            </a:br>
            <a:r>
              <a:rPr lang="en-US" altLang="zh-CN" sz="2800"/>
              <a:t>– g must be holding b’ she prefers more than b.</a:t>
            </a:r>
            <a:br>
              <a:rPr lang="en-US" altLang="zh-CN" sz="2800"/>
            </a:br>
            <a:r>
              <a:rPr lang="en-US" altLang="zh-CN" sz="2800"/>
              <a:t>– (b,g) not a blocking pair. Contradiction.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01A68C0-9F33-4038-AE36-7DBF6A8B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Existence of a stable match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86382A-6690-4E01-A3A7-39D19178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1EFE9F-29FF-4FFB-A470-68E275BA69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9F0C11-A84F-45EA-BA3B-8B8A96AF1E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DC720C-92A8-4057-9B07-FD1BC26109FA}"/>
              </a:ext>
            </a:extLst>
          </p:cNvPr>
          <p:cNvSpPr/>
          <p:nvPr/>
        </p:nvSpPr>
        <p:spPr>
          <a:xfrm>
            <a:off x="76200" y="6172200"/>
            <a:ext cx="8991600" cy="60959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</a:rPr>
              <a:t>Any Volunteers ???</a:t>
            </a:r>
          </a:p>
        </p:txBody>
      </p:sp>
    </p:spTree>
    <p:extLst>
      <p:ext uri="{BB962C8B-B14F-4D97-AF65-F5344CB8AC3E}">
        <p14:creationId xmlns:p14="http://schemas.microsoft.com/office/powerpoint/2010/main" val="231379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DE0CD5-5FDD-492A-AB67-8AAE5E090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Do stable matches exist? </a:t>
            </a:r>
            <a:r>
              <a:rPr lang="en-US" altLang="zh-CN">
                <a:solidFill>
                  <a:srgbClr val="00B0F0"/>
                </a:solidFill>
              </a:rPr>
              <a:t>yes</a:t>
            </a:r>
          </a:p>
          <a:p>
            <a:r>
              <a:rPr lang="en-US" altLang="zh-CN"/>
              <a:t>Are they easy to find?</a:t>
            </a:r>
          </a:p>
          <a:p>
            <a:r>
              <a:rPr lang="en-US" altLang="zh-CN"/>
              <a:t>Does stability matter?</a:t>
            </a:r>
          </a:p>
          <a:p>
            <a:r>
              <a:rPr lang="en-US" altLang="zh-CN"/>
              <a:t>Are they unique?</a:t>
            </a:r>
          </a:p>
          <a:p>
            <a:r>
              <a:rPr lang="en-US" altLang="zh-CN"/>
              <a:t>What about incentives?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3E2ADA-5327-44E3-A486-CB55A5980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Stable Matching: Questions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31B14E-C377-4243-8B4F-A9263F29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D23323-B8FC-45A9-B044-D54A6E959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C8F256-07F3-4A50-87BC-FB431C399E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38609615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DE0CD5-5FDD-492A-AB67-8AAE5E090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Do stable matches exist? </a:t>
            </a:r>
            <a:r>
              <a:rPr lang="en-US" altLang="zh-CN">
                <a:solidFill>
                  <a:srgbClr val="00B0F0"/>
                </a:solidFill>
              </a:rPr>
              <a:t>yes</a:t>
            </a:r>
          </a:p>
          <a:p>
            <a:r>
              <a:rPr lang="en-US" altLang="zh-CN"/>
              <a:t>Are they easy to find? </a:t>
            </a:r>
            <a:r>
              <a:rPr lang="en-US" altLang="zh-CN">
                <a:solidFill>
                  <a:srgbClr val="00B0F0"/>
                </a:solidFill>
              </a:rPr>
              <a:t>yes</a:t>
            </a:r>
          </a:p>
          <a:p>
            <a:r>
              <a:rPr lang="en-US" altLang="zh-CN">
                <a:solidFill>
                  <a:srgbClr val="FF0000"/>
                </a:solidFill>
              </a:rPr>
              <a:t>Does stability matter</a:t>
            </a:r>
            <a:r>
              <a:rPr lang="en-US" altLang="zh-CN"/>
              <a:t>?</a:t>
            </a:r>
            <a:endParaRPr lang="en-US" altLang="zh-CN">
              <a:solidFill>
                <a:srgbClr val="00B0F0"/>
              </a:solidFill>
            </a:endParaRPr>
          </a:p>
          <a:p>
            <a:r>
              <a:rPr lang="en-US" altLang="zh-CN"/>
              <a:t>Are they unique?</a:t>
            </a:r>
          </a:p>
          <a:p>
            <a:r>
              <a:rPr lang="en-US" altLang="zh-CN"/>
              <a:t>What about incentives?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3E2ADA-5327-44E3-A486-CB55A5980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Stable Matching: Questions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31B14E-C377-4243-8B4F-A9263F29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D23323-B8FC-45A9-B044-D54A6E959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C8F256-07F3-4A50-87BC-FB431C399E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30423461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DE0CD5-5FDD-492A-AB67-8AAE5E090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3E2ADA-5327-44E3-A486-CB55A5980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Stable Matching: Questions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31B14E-C377-4243-8B4F-A9263F29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D23323-B8FC-45A9-B044-D54A6E959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C8F256-07F3-4A50-87BC-FB431C399E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930FC1-797A-4E98-9CEF-2B105FD4C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09554"/>
            <a:ext cx="6383428" cy="554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31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DE0CD5-5FDD-492A-AB67-8AAE5E090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Do stable matches exist? </a:t>
            </a:r>
            <a:r>
              <a:rPr lang="en-US" altLang="zh-CN">
                <a:solidFill>
                  <a:srgbClr val="00B0F0"/>
                </a:solidFill>
              </a:rPr>
              <a:t>yes</a:t>
            </a:r>
          </a:p>
          <a:p>
            <a:r>
              <a:rPr lang="en-US" altLang="zh-CN"/>
              <a:t>Are they easy to find? </a:t>
            </a:r>
            <a:r>
              <a:rPr lang="en-US" altLang="zh-CN">
                <a:solidFill>
                  <a:srgbClr val="00B0F0"/>
                </a:solidFill>
              </a:rPr>
              <a:t>yes</a:t>
            </a:r>
          </a:p>
          <a:p>
            <a:r>
              <a:rPr lang="en-US" altLang="zh-CN"/>
              <a:t>Does stability matter? </a:t>
            </a:r>
            <a:r>
              <a:rPr lang="en-US" altLang="zh-CN">
                <a:solidFill>
                  <a:srgbClr val="00B0F0"/>
                </a:solidFill>
              </a:rPr>
              <a:t>yes</a:t>
            </a:r>
          </a:p>
          <a:p>
            <a:r>
              <a:rPr lang="en-US" altLang="zh-CN"/>
              <a:t>Are they unique?</a:t>
            </a:r>
          </a:p>
          <a:p>
            <a:r>
              <a:rPr lang="en-US" altLang="zh-CN"/>
              <a:t>What about incentives?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3E2ADA-5327-44E3-A486-CB55A5980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Stable Matching: Questions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31B14E-C377-4243-8B4F-A9263F29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D23323-B8FC-45A9-B044-D54A6E959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C8F256-07F3-4A50-87BC-FB431C399E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40763474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DE0CD5-5FDD-492A-AB67-8AAE5E090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Do stable matches exist? </a:t>
            </a:r>
            <a:r>
              <a:rPr lang="en-US" altLang="zh-CN">
                <a:solidFill>
                  <a:srgbClr val="00B0F0"/>
                </a:solidFill>
              </a:rPr>
              <a:t>yes</a:t>
            </a:r>
          </a:p>
          <a:p>
            <a:r>
              <a:rPr lang="en-US" altLang="zh-CN"/>
              <a:t>Are they easy to find? </a:t>
            </a:r>
            <a:r>
              <a:rPr lang="en-US" altLang="zh-CN">
                <a:solidFill>
                  <a:srgbClr val="00B0F0"/>
                </a:solidFill>
              </a:rPr>
              <a:t>yes</a:t>
            </a:r>
          </a:p>
          <a:p>
            <a:r>
              <a:rPr lang="en-US" altLang="zh-CN"/>
              <a:t>Does stability matter? </a:t>
            </a:r>
            <a:r>
              <a:rPr lang="en-US" altLang="zh-CN">
                <a:solidFill>
                  <a:srgbClr val="00B0F0"/>
                </a:solidFill>
              </a:rPr>
              <a:t>yes</a:t>
            </a:r>
          </a:p>
          <a:p>
            <a:r>
              <a:rPr lang="en-US" altLang="zh-CN">
                <a:solidFill>
                  <a:srgbClr val="FF0000"/>
                </a:solidFill>
              </a:rPr>
              <a:t>Are they unique</a:t>
            </a:r>
            <a:r>
              <a:rPr lang="en-US" altLang="zh-CN"/>
              <a:t>? </a:t>
            </a:r>
            <a:endParaRPr lang="en-US" altLang="zh-CN">
              <a:solidFill>
                <a:srgbClr val="00B0F0"/>
              </a:solidFill>
            </a:endParaRPr>
          </a:p>
          <a:p>
            <a:r>
              <a:rPr lang="en-US" altLang="zh-CN"/>
              <a:t>What about incentives?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3E2ADA-5327-44E3-A486-CB55A5980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Stable Matching: Questions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31B14E-C377-4243-8B4F-A9263F29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D23323-B8FC-45A9-B044-D54A6E959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C8F256-07F3-4A50-87BC-FB431C399E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31512533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21B42BD-CD1C-44EC-9B05-605841BDB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Girl-proposing deferred acceptance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51BA650-0BCF-431C-A97A-B875C681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Stable Matching: Questions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471805-E884-4035-A906-2B6932217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29569A-0904-4AA4-85C6-6A4D39BD82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87B9E4-73A4-4D58-B87E-83B498F3C8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A82AC4D-A28C-48A3-8F7E-6CF1DE2FDA98}"/>
              </a:ext>
            </a:extLst>
          </p:cNvPr>
          <p:cNvGrpSpPr/>
          <p:nvPr/>
        </p:nvGrpSpPr>
        <p:grpSpPr>
          <a:xfrm>
            <a:off x="990600" y="2438400"/>
            <a:ext cx="6705600" cy="3581400"/>
            <a:chOff x="990600" y="2438400"/>
            <a:chExt cx="6705600" cy="358140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50D0BB6-968F-485D-A4F3-DAE65EA5C61E}"/>
                </a:ext>
              </a:extLst>
            </p:cNvPr>
            <p:cNvGrpSpPr/>
            <p:nvPr/>
          </p:nvGrpSpPr>
          <p:grpSpPr>
            <a:xfrm>
              <a:off x="990600" y="2438400"/>
              <a:ext cx="6705600" cy="3581400"/>
              <a:chOff x="1331843" y="3457398"/>
              <a:chExt cx="6480313" cy="3400602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F8B594AF-60C0-4858-B8E9-D82E039AD7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" t="2748" r="-52" b="-1"/>
              <a:stretch/>
            </p:blipFill>
            <p:spPr>
              <a:xfrm>
                <a:off x="1331843" y="3457398"/>
                <a:ext cx="6480313" cy="3400602"/>
              </a:xfrm>
              <a:prstGeom prst="rect">
                <a:avLst/>
              </a:prstGeom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BAE3242-336D-4194-834C-21BE84DFC187}"/>
                  </a:ext>
                </a:extLst>
              </p:cNvPr>
              <p:cNvSpPr/>
              <p:nvPr/>
            </p:nvSpPr>
            <p:spPr>
              <a:xfrm>
                <a:off x="3166267" y="3979074"/>
                <a:ext cx="2264400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D6EBC25-A1BE-4AD1-99BD-2A71E42DA61B}"/>
                  </a:ext>
                </a:extLst>
              </p:cNvPr>
              <p:cNvSpPr/>
              <p:nvPr/>
            </p:nvSpPr>
            <p:spPr>
              <a:xfrm>
                <a:off x="2895601" y="4648200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A3A353A-E4BB-45CC-831C-56F2242E200F}"/>
                  </a:ext>
                </a:extLst>
              </p:cNvPr>
              <p:cNvSpPr/>
              <p:nvPr/>
            </p:nvSpPr>
            <p:spPr>
              <a:xfrm>
                <a:off x="2895601" y="3841074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81C05B7-4466-47F5-B67D-FD207CDBD46D}"/>
                  </a:ext>
                </a:extLst>
              </p:cNvPr>
              <p:cNvSpPr/>
              <p:nvPr/>
            </p:nvSpPr>
            <p:spPr>
              <a:xfrm>
                <a:off x="2888767" y="5445013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4F3A6E3-2899-4671-A91E-0F98ED8AD692}"/>
                  </a:ext>
                </a:extLst>
              </p:cNvPr>
              <p:cNvSpPr/>
              <p:nvPr/>
            </p:nvSpPr>
            <p:spPr>
              <a:xfrm>
                <a:off x="2863852" y="6241826"/>
                <a:ext cx="2819400" cy="2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782BA2AB-353A-45A3-BE3E-348F902A0A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3834523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62E43DCD-2CD1-45EF-AD4A-58152BF565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4607837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A06796DA-523E-43F5-9CE0-4F4903F6B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3834523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D574CCCF-3E12-49E3-856D-3B0AFD2ADF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5429250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8DEEA82B-F02A-4C4E-88E3-1DCA23758F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559" y="6239496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F2201967-1069-43B3-BED2-569BBBDE7B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4607837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250595F8-84A6-4ADE-9F9F-C11482E20B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5429250"/>
                <a:ext cx="299416" cy="299416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9F068EF1-3F88-4CD2-BC00-9EB300DC4C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752" y="6239496"/>
                <a:ext cx="299416" cy="299416"/>
              </a:xfrm>
              <a:prstGeom prst="rect">
                <a:avLst/>
              </a:prstGeom>
            </p:spPr>
          </p:pic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D38E5C8-11CE-47FA-9FC5-DE7E69C65FBD}"/>
                </a:ext>
              </a:extLst>
            </p:cNvPr>
            <p:cNvSpPr/>
            <p:nvPr/>
          </p:nvSpPr>
          <p:spPr>
            <a:xfrm>
              <a:off x="1524000" y="2835575"/>
              <a:ext cx="374197" cy="290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5A984A7-B223-41F1-8F52-5D178A5E5EF2}"/>
                </a:ext>
              </a:extLst>
            </p:cNvPr>
            <p:cNvSpPr/>
            <p:nvPr/>
          </p:nvSpPr>
          <p:spPr>
            <a:xfrm>
              <a:off x="6310526" y="3717844"/>
              <a:ext cx="374197" cy="290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0B7FD7C-F990-4EE1-B1B3-8A363112B374}"/>
              </a:ext>
            </a:extLst>
          </p:cNvPr>
          <p:cNvCxnSpPr/>
          <p:nvPr/>
        </p:nvCxnSpPr>
        <p:spPr>
          <a:xfrm flipV="1">
            <a:off x="3043710" y="2993243"/>
            <a:ext cx="2319712" cy="167951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E6811F1-B96D-49A8-AC31-DA19BB10C991}"/>
              </a:ext>
            </a:extLst>
          </p:cNvPr>
          <p:cNvCxnSpPr/>
          <p:nvPr/>
        </p:nvCxnSpPr>
        <p:spPr>
          <a:xfrm>
            <a:off x="3043710" y="5526080"/>
            <a:ext cx="23197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E4E5ABE-C058-47A9-8931-F9CA1E1B6806}"/>
              </a:ext>
            </a:extLst>
          </p:cNvPr>
          <p:cNvCxnSpPr/>
          <p:nvPr/>
        </p:nvCxnSpPr>
        <p:spPr>
          <a:xfrm>
            <a:off x="3043710" y="2993243"/>
            <a:ext cx="2319712" cy="8144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C991C9B-007D-42DA-BF5C-8EE9470589BA}"/>
              </a:ext>
            </a:extLst>
          </p:cNvPr>
          <p:cNvCxnSpPr/>
          <p:nvPr/>
        </p:nvCxnSpPr>
        <p:spPr>
          <a:xfrm>
            <a:off x="3043710" y="3807672"/>
            <a:ext cx="2319712" cy="86508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0AD0E69-F084-432F-9377-3B1C1849240A}"/>
              </a:ext>
            </a:extLst>
          </p:cNvPr>
          <p:cNvCxnSpPr>
            <a:endCxn id="23" idx="1"/>
          </p:cNvCxnSpPr>
          <p:nvPr/>
        </p:nvCxnSpPr>
        <p:spPr>
          <a:xfrm>
            <a:off x="3043710" y="4672755"/>
            <a:ext cx="2319712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539E1265-A59D-4A83-A187-C47DA5B4695F}"/>
              </a:ext>
            </a:extLst>
          </p:cNvPr>
          <p:cNvCxnSpPr/>
          <p:nvPr/>
        </p:nvCxnSpPr>
        <p:spPr>
          <a:xfrm flipH="1">
            <a:off x="3043710" y="3018143"/>
            <a:ext cx="2319712" cy="7895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870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CBDA633-5F8C-488E-9ED0-D5626DC5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Kidney Demand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1D1E7C-B68D-41FE-83A8-BB9E0C6F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D3A6B6-D2E2-4CF5-A027-1E8E4C95CC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1324F6-0AA6-44C7-AE07-6D02BAF114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5E96B40-6C76-4D3D-832A-D81EC247407D}"/>
              </a:ext>
            </a:extLst>
          </p:cNvPr>
          <p:cNvSpPr/>
          <p:nvPr/>
        </p:nvSpPr>
        <p:spPr>
          <a:xfrm>
            <a:off x="76200" y="6248400"/>
            <a:ext cx="8991600" cy="53339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tx1"/>
                </a:solidFill>
              </a:rPr>
              <a:t>[1] United States Renal Data System.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URL: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https://www.usrds.org/adr.aspx. 2019.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96ED0B-9EDB-426E-B23C-362170189CE6}"/>
              </a:ext>
            </a:extLst>
          </p:cNvPr>
          <p:cNvSpPr txBox="1"/>
          <p:nvPr/>
        </p:nvSpPr>
        <p:spPr>
          <a:xfrm>
            <a:off x="609600" y="1981200"/>
            <a:ext cx="78486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There are currently </a:t>
            </a:r>
          </a:p>
          <a:p>
            <a:endParaRPr lang="en-US" altLang="zh-CN" sz="3200"/>
          </a:p>
          <a:p>
            <a:pPr algn="ctr"/>
            <a:r>
              <a:rPr lang="en-US" altLang="zh-CN" sz="3200"/>
              <a:t>	</a:t>
            </a:r>
            <a:r>
              <a:rPr lang="en-US" altLang="zh-CN" sz="6000"/>
              <a:t>113,000+ people </a:t>
            </a:r>
          </a:p>
          <a:p>
            <a:endParaRPr lang="en-US" altLang="zh-CN" sz="3200"/>
          </a:p>
          <a:p>
            <a:r>
              <a:rPr lang="en-US" altLang="zh-CN" sz="3200"/>
              <a:t>waiting for a kindey transplant in the USA.</a:t>
            </a:r>
            <a:endParaRPr lang="zh-CN" altLang="en-US" sz="320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184D9CC-3734-4D49-8C50-51F9A300C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42" y="1295400"/>
            <a:ext cx="8686800" cy="479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DE0CD5-5FDD-492A-AB67-8AAE5E090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Do stable matches exist? </a:t>
            </a:r>
            <a:r>
              <a:rPr lang="en-US" altLang="zh-CN">
                <a:solidFill>
                  <a:srgbClr val="00B0F0"/>
                </a:solidFill>
              </a:rPr>
              <a:t>yes</a:t>
            </a:r>
          </a:p>
          <a:p>
            <a:r>
              <a:rPr lang="en-US" altLang="zh-CN"/>
              <a:t>Are they easy to find? </a:t>
            </a:r>
            <a:r>
              <a:rPr lang="en-US" altLang="zh-CN">
                <a:solidFill>
                  <a:srgbClr val="00B0F0"/>
                </a:solidFill>
              </a:rPr>
              <a:t>yes</a:t>
            </a:r>
          </a:p>
          <a:p>
            <a:r>
              <a:rPr lang="en-US" altLang="zh-CN"/>
              <a:t>Does stability matter? </a:t>
            </a:r>
            <a:r>
              <a:rPr lang="en-US" altLang="zh-CN">
                <a:solidFill>
                  <a:srgbClr val="00B0F0"/>
                </a:solidFill>
              </a:rPr>
              <a:t>yes</a:t>
            </a:r>
          </a:p>
          <a:p>
            <a:r>
              <a:rPr lang="en-US" altLang="zh-CN"/>
              <a:t>Are they unique? </a:t>
            </a:r>
            <a:r>
              <a:rPr lang="en-US" altLang="zh-CN">
                <a:solidFill>
                  <a:srgbClr val="00B0F0"/>
                </a:solidFill>
              </a:rPr>
              <a:t>no</a:t>
            </a:r>
          </a:p>
          <a:p>
            <a:r>
              <a:rPr lang="en-US" altLang="zh-CN">
                <a:solidFill>
                  <a:srgbClr val="FF0000"/>
                </a:solidFill>
              </a:rPr>
              <a:t>What about incentives</a:t>
            </a:r>
            <a:r>
              <a:rPr lang="en-US" altLang="zh-CN"/>
              <a:t>?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3E2ADA-5327-44E3-A486-CB55A5980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Stable Matching: Questions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31B14E-C377-4243-8B4F-A9263F29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D23323-B8FC-45A9-B044-D54A6E959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C8F256-07F3-4A50-87BC-FB431C399E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27121138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DE0CD5-5FDD-492A-AB67-8AAE5E090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Do stable matches exist? </a:t>
            </a:r>
            <a:r>
              <a:rPr lang="en-US" altLang="zh-CN">
                <a:solidFill>
                  <a:srgbClr val="00B0F0"/>
                </a:solidFill>
              </a:rPr>
              <a:t>yes</a:t>
            </a:r>
          </a:p>
          <a:p>
            <a:r>
              <a:rPr lang="en-US" altLang="zh-CN"/>
              <a:t>Are they easy to find? </a:t>
            </a:r>
            <a:r>
              <a:rPr lang="en-US" altLang="zh-CN">
                <a:solidFill>
                  <a:srgbClr val="00B0F0"/>
                </a:solidFill>
              </a:rPr>
              <a:t>yes</a:t>
            </a:r>
          </a:p>
          <a:p>
            <a:r>
              <a:rPr lang="en-US" altLang="zh-CN"/>
              <a:t>Does stability matter? </a:t>
            </a:r>
            <a:r>
              <a:rPr lang="en-US" altLang="zh-CN">
                <a:solidFill>
                  <a:srgbClr val="00B0F0"/>
                </a:solidFill>
              </a:rPr>
              <a:t>yes</a:t>
            </a:r>
          </a:p>
          <a:p>
            <a:r>
              <a:rPr lang="en-US" altLang="zh-CN"/>
              <a:t>Are they unique? </a:t>
            </a:r>
            <a:r>
              <a:rPr lang="en-US" altLang="zh-CN">
                <a:solidFill>
                  <a:srgbClr val="00B0F0"/>
                </a:solidFill>
              </a:rPr>
              <a:t>no</a:t>
            </a:r>
          </a:p>
          <a:p>
            <a:r>
              <a:rPr lang="en-US" altLang="zh-CN">
                <a:solidFill>
                  <a:srgbClr val="FF0000"/>
                </a:solidFill>
              </a:rPr>
              <a:t>What about incentives</a:t>
            </a:r>
            <a:r>
              <a:rPr lang="en-US" altLang="zh-CN"/>
              <a:t>?</a:t>
            </a:r>
          </a:p>
          <a:p>
            <a:pPr lvl="1"/>
            <a:r>
              <a:rPr lang="en-US" altLang="zh-CN"/>
              <a:t>No matching is stable and truthful</a:t>
            </a:r>
          </a:p>
          <a:p>
            <a:pPr lvl="1"/>
            <a:r>
              <a:rPr lang="en-US" altLang="zh-CN"/>
              <a:t>The boy-proposing DA provides truthful reporting for boys</a:t>
            </a:r>
          </a:p>
          <a:p>
            <a:pPr lvl="1"/>
            <a:r>
              <a:rPr lang="en-US" altLang="zh-CN"/>
              <a:t>One-side preference can be achieved.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3E2ADA-5327-44E3-A486-CB55A5980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Stable Matching: Questions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31B14E-C377-4243-8B4F-A9263F29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D23323-B8FC-45A9-B044-D54A6E959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C8F256-07F3-4A50-87BC-FB431C399E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15855005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DE0CD5-5FDD-492A-AB67-8AAE5E090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Do stable matches exist? </a:t>
            </a:r>
            <a:r>
              <a:rPr lang="en-US" altLang="zh-CN">
                <a:solidFill>
                  <a:srgbClr val="00B0F0"/>
                </a:solidFill>
              </a:rPr>
              <a:t>yes</a:t>
            </a:r>
          </a:p>
          <a:p>
            <a:r>
              <a:rPr lang="en-US" altLang="zh-CN"/>
              <a:t>Are they easy to find? </a:t>
            </a:r>
            <a:r>
              <a:rPr lang="en-US" altLang="zh-CN">
                <a:solidFill>
                  <a:srgbClr val="00B0F0"/>
                </a:solidFill>
              </a:rPr>
              <a:t>yes</a:t>
            </a:r>
          </a:p>
          <a:p>
            <a:r>
              <a:rPr lang="en-US" altLang="zh-CN"/>
              <a:t>Does stability matter? </a:t>
            </a:r>
            <a:r>
              <a:rPr lang="en-US" altLang="zh-CN">
                <a:solidFill>
                  <a:srgbClr val="00B0F0"/>
                </a:solidFill>
              </a:rPr>
              <a:t>yes</a:t>
            </a:r>
          </a:p>
          <a:p>
            <a:r>
              <a:rPr lang="en-US" altLang="zh-CN"/>
              <a:t>Are they unique? </a:t>
            </a:r>
            <a:r>
              <a:rPr lang="en-US" altLang="zh-CN">
                <a:solidFill>
                  <a:srgbClr val="00B0F0"/>
                </a:solidFill>
              </a:rPr>
              <a:t>no</a:t>
            </a:r>
          </a:p>
          <a:p>
            <a:r>
              <a:rPr lang="en-US" altLang="zh-CN"/>
              <a:t>What about incentives? </a:t>
            </a:r>
            <a:r>
              <a:rPr lang="en-US" altLang="zh-CN">
                <a:solidFill>
                  <a:srgbClr val="00B0F0"/>
                </a:solidFill>
              </a:rPr>
              <a:t>partial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3E2ADA-5327-44E3-A486-CB55A5980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Stable Matching: Questions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31B14E-C377-4243-8B4F-A9263F29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D23323-B8FC-45A9-B044-D54A6E959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C8F256-07F3-4A50-87BC-FB431C399E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1575533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384B372-0CBC-4D0B-86EE-2602CB3CF2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Deferred</a:t>
                </a:r>
                <a:r>
                  <a:rPr lang="zh-CN" altLang="en-US"/>
                  <a:t> </a:t>
                </a:r>
                <a:r>
                  <a:rPr lang="en-US" altLang="zh-CN"/>
                  <a:t>Acceptance algorithm (DA)</a:t>
                </a:r>
                <a:r>
                  <a:rPr lang="en-US" altLang="zh-CN" baseline="30000"/>
                  <a:t>[3]</a:t>
                </a:r>
                <a:endParaRPr lang="en-US" altLang="zh-CN"/>
              </a:p>
              <a:p>
                <a:r>
                  <a:rPr lang="en-US" altLang="zh-CN"/>
                  <a:t>While there is an unattached man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zh-CN"/>
                  <a:t>:</a:t>
                </a:r>
              </a:p>
              <a:p>
                <a:pPr lvl="1"/>
                <a:r>
                  <a:rPr lang="en-US" altLang="zh-CN"/>
                  <a:t>u proposes to its favorite woman who has not rejected him yet.</a:t>
                </a:r>
              </a:p>
              <a:p>
                <a:pPr lvl="1"/>
                <a:r>
                  <a:rPr lang="en-US" altLang="zh-CN"/>
                  <a:t>Each woman entertains only her best offer (from her perspective) thus far.</a:t>
                </a:r>
              </a:p>
              <a:p>
                <a:r>
                  <a:rPr lang="en-US" altLang="zh-CN">
                    <a:solidFill>
                      <a:srgbClr val="00B0F0"/>
                    </a:solidFill>
                  </a:rPr>
                  <a:t>Question</a:t>
                </a:r>
                <a:r>
                  <a:rPr lang="en-US" altLang="zh-CN"/>
                  <a:t>: what is the </a:t>
                </a:r>
                <a:r>
                  <a:rPr lang="en-US" altLang="zh-CN">
                    <a:solidFill>
                      <a:srgbClr val="FF0000"/>
                    </a:solidFill>
                  </a:rPr>
                  <a:t>time complexity </a:t>
                </a:r>
                <a:r>
                  <a:rPr lang="en-US" altLang="zh-CN"/>
                  <a:t>of the algorithm?</a:t>
                </a:r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384B372-0CBC-4D0B-86EE-2602CB3CF2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617" r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69E267F4-CFFE-4753-8E93-2C02D35F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Stable Matching: Algorithm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7FFC79-53C1-4332-800A-0FA9BA2D8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9F4BB7-001F-4ABA-94FC-B3F1FD5520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CE68A8-AAE3-44A9-9F6C-9F4C7D0ACF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E9DB8F0-64F8-458E-A365-58754653ECDD}"/>
              </a:ext>
            </a:extLst>
          </p:cNvPr>
          <p:cNvSpPr/>
          <p:nvPr/>
        </p:nvSpPr>
        <p:spPr>
          <a:xfrm>
            <a:off x="76200" y="6172200"/>
            <a:ext cx="8991600" cy="60959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</a:rPr>
              <a:t>[3] D. Gale and L. S. Shapley. College admissions and the stability of marriage. American Mathematical Monthly, 69:9-15, 1962.</a:t>
            </a:r>
          </a:p>
        </p:txBody>
      </p:sp>
    </p:spTree>
    <p:extLst>
      <p:ext uri="{BB962C8B-B14F-4D97-AF65-F5344CB8AC3E}">
        <p14:creationId xmlns:p14="http://schemas.microsoft.com/office/powerpoint/2010/main" val="7915895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362200"/>
            <a:ext cx="7772400" cy="1500187"/>
          </a:xfrm>
        </p:spPr>
        <p:txBody>
          <a:bodyPr>
            <a:normAutofit/>
          </a:bodyPr>
          <a:lstStyle/>
          <a:p>
            <a:r>
              <a:rPr lang="en-US" altLang="zh-CN" sz="3200" b="1">
                <a:solidFill>
                  <a:schemeClr val="tx1"/>
                </a:solidFill>
              </a:rPr>
              <a:t>Exercise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60D6-0528-4468-8781-59CE26C12A06}" type="datetime1">
              <a:rPr lang="en-US" smtClean="0"/>
              <a:pPr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812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0D72E8A-2599-4ACA-B4B5-C22D8971F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Recall the matching-based kidney exchange mechanism from lecture. Prove that this mechanism is DSIC.</a:t>
            </a:r>
          </a:p>
          <a:p>
            <a:pPr lvl="1"/>
            <a:r>
              <a:rPr lang="en-US" altLang="zh-CN"/>
              <a:t>no agent (i.e., patient-donor pair) can be made better off (i.e., go from unmatched to matched) by reporting a strict subset </a:t>
            </a:r>
            <a:r>
              <a:rPr lang="en-US" altLang="zh-CN" i="1"/>
              <a:t>F</a:t>
            </a:r>
            <a:r>
              <a:rPr lang="en-US" altLang="zh-CN" i="1" baseline="-25000"/>
              <a:t>i</a:t>
            </a:r>
            <a:r>
              <a:rPr lang="en-US" altLang="zh-CN"/>
              <a:t> of its true edge set </a:t>
            </a:r>
            <a:r>
              <a:rPr lang="en-US" altLang="zh-CN" i="1"/>
              <a:t>E</a:t>
            </a:r>
            <a:r>
              <a:rPr lang="en-US" altLang="zh-CN" i="1" baseline="-25000"/>
              <a:t>i</a:t>
            </a:r>
            <a:endParaRPr lang="zh-CN" altLang="en-US" i="1" baseline="-2500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A27BDE-92D7-418A-AF96-137D969F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Exercise 42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FC9FD5-BEBD-45AD-B4B9-5192F48A2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539629-D787-4954-83E0-5B9851D8E4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F212E2-DDFA-4230-8D60-8683764490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23732836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D25CA03-D54F-4C23-A628-CF0B1CC3C1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Show that there are cases in which the Gale-Shapley algorithm runs for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Ω(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/>
                  <a:t>iterations before terminating (with a stable matching).</a:t>
                </a:r>
                <a:endParaRPr lang="zh-CN" altLang="en-US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D25CA03-D54F-4C23-A628-CF0B1CC3C1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5E00D161-225B-4C9A-9DD7-01E54F0C0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Exercise 43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410216-A69A-4EC2-A0BB-863CDB8D4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D559A5-EF49-4545-B94D-D1F0CD65D7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6E8747-0245-4AF6-A4F7-7FD2D9BE37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28542867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4630CBC-E793-4983-A2C8-E7F47076D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Prove that the Gale-Shapley proposal algorithm is not DSIC for the right-hand side (the women). </a:t>
            </a:r>
          </a:p>
          <a:p>
            <a:pPr lvl="1"/>
            <a:r>
              <a:rPr lang="en-US" altLang="zh-CN"/>
              <a:t>i.e., there are cases in which a woman can submit a false total ordering over the men and receive a better mate than when reporting its true preferences. 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D5FDC02-BD4C-49A4-BCEF-1284ADBE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Exercise 44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36B920-F9FF-4BEE-9A2B-D6B42C39C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EA600E-3831-49A3-BB6C-F4F9D98B3F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37C7A5-C6F0-45BA-AB0B-DE184BC30A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14302014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F890516-5FD3-4CBA-B43C-F976743D7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TBD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8D1A7EB-F29C-4EE2-8CF3-CC9D9CC2B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Programming Exercise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5A21C3-C4A6-4A2D-B132-502F99251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256C55-BE08-4E97-87B8-68587E0938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779268-8B5B-44B8-8F97-FD606678FE0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38790048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solidFill>
                  <a:schemeClr val="tx1"/>
                </a:solidFill>
              </a:rPr>
              <a:t>Summary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60D6-0528-4468-8781-59CE26C12A06}" type="datetime1">
              <a:rPr lang="en-US" smtClean="0"/>
              <a:pPr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68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CBDA633-5F8C-488E-9ED0-D5626DC5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Kidney Supply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1D1E7C-B68D-41FE-83A8-BB9E0C6F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D3A6B6-D2E2-4CF5-A027-1E8E4C95CC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1324F6-0AA6-44C7-AE07-6D02BAF114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96ED0B-9EDB-426E-B23C-362170189CE6}"/>
              </a:ext>
            </a:extLst>
          </p:cNvPr>
          <p:cNvSpPr txBox="1"/>
          <p:nvPr/>
        </p:nvSpPr>
        <p:spPr>
          <a:xfrm>
            <a:off x="647700" y="1417638"/>
            <a:ext cx="7848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In 2008, </a:t>
            </a:r>
          </a:p>
          <a:p>
            <a:endParaRPr lang="en-US" altLang="zh-CN" sz="3200"/>
          </a:p>
          <a:p>
            <a:pPr algn="ctr"/>
            <a:r>
              <a:rPr lang="en-US" altLang="zh-CN" sz="6000"/>
              <a:t>10,526 patients</a:t>
            </a:r>
          </a:p>
          <a:p>
            <a:pPr algn="ctr"/>
            <a:r>
              <a:rPr lang="en-US" altLang="zh-CN" sz="3200"/>
              <a:t>received cadaver kidneys.</a:t>
            </a:r>
          </a:p>
          <a:p>
            <a:pPr algn="ctr"/>
            <a:endParaRPr lang="en-US" altLang="zh-CN" sz="3200"/>
          </a:p>
          <a:p>
            <a:pPr algn="ctr"/>
            <a:r>
              <a:rPr lang="en-US" altLang="zh-CN" sz="6000"/>
              <a:t>  4,857 patients</a:t>
            </a:r>
          </a:p>
          <a:p>
            <a:pPr algn="ctr"/>
            <a:r>
              <a:rPr lang="en-US" altLang="zh-CN" sz="3200"/>
              <a:t>received live donor kidneys.</a:t>
            </a:r>
            <a:endParaRPr lang="zh-CN" altLang="en-US" sz="320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B79625-3CF9-42A1-95EB-F0D1B5652631}"/>
              </a:ext>
            </a:extLst>
          </p:cNvPr>
          <p:cNvSpPr/>
          <p:nvPr/>
        </p:nvSpPr>
        <p:spPr>
          <a:xfrm>
            <a:off x="76200" y="6248400"/>
            <a:ext cx="8991600" cy="53339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tx1"/>
                </a:solidFill>
              </a:rPr>
              <a:t>[1] United States Renal Data System.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URL: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https://www.usrds.org/adr.aspx. 2019.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EA0C87-9E6E-40CF-B122-158C96E3D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295416"/>
            <a:ext cx="8153400" cy="489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5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3AD767C-97C7-4EB7-AE57-2E927A4D0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Case Study 1: Kidney Exchange</a:t>
            </a:r>
          </a:p>
          <a:p>
            <a:endParaRPr lang="en-US" altLang="zh-CN"/>
          </a:p>
          <a:p>
            <a:r>
              <a:rPr lang="en-US" altLang="zh-CN"/>
              <a:t>Case Study 2: Stable Matching</a:t>
            </a:r>
            <a:br>
              <a:rPr lang="en-US" altLang="zh-CN"/>
            </a:br>
            <a:endParaRPr lang="en-US" alt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7E9EC15-D6F0-4597-B4AF-BC1D3D3B5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Summary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8F05D0-67AA-4155-ACF8-A2753C0BC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452662-D757-45C6-8AED-10C7752C7F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F037EE-3751-4567-B64C-0CC9652586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9923828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003DA70-88F4-47CA-AA31-3B5FAE294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Any Questions ???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A98DA79-458C-44FA-AAFF-A8FDD612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Thanks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DAD6D9-1ED9-4819-8C70-ED8F2E95F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B5F035-264A-42EF-8B45-060FBDE78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486FA1-74FF-4D0C-A6B4-64162D1D38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13203970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362200"/>
            <a:ext cx="7772400" cy="1500187"/>
          </a:xfrm>
        </p:spPr>
        <p:txBody>
          <a:bodyPr>
            <a:normAutofit/>
          </a:bodyPr>
          <a:lstStyle/>
          <a:p>
            <a:r>
              <a:rPr lang="en-US" altLang="zh-CN" sz="3200" b="1">
                <a:solidFill>
                  <a:schemeClr val="tx1"/>
                </a:solidFill>
              </a:rPr>
              <a:t>XXXX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60D6-0528-4468-8781-59CE26C12A06}" type="datetime1">
              <a:rPr lang="en-US" smtClean="0"/>
              <a:pPr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691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0D72E8A-2599-4ACA-B4B5-C22D8971F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A27BDE-92D7-418A-AF96-137D969F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XXXX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FC9FD5-BEBD-45AD-B4B9-5192F48A2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539629-D787-4954-83E0-5B9851D8E4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F212E2-DDFA-4230-8D60-8683764490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1490026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CBDA633-5F8C-488E-9ED0-D5626DC5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Negative Results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1D1E7C-B68D-41FE-83A8-BB9E0C6F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D3A6B6-D2E2-4CF5-A027-1E8E4C95CC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1324F6-0AA6-44C7-AE07-6D02BAF114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96ED0B-9EDB-426E-B23C-362170189CE6}"/>
              </a:ext>
            </a:extLst>
          </p:cNvPr>
          <p:cNvSpPr txBox="1"/>
          <p:nvPr/>
        </p:nvSpPr>
        <p:spPr>
          <a:xfrm>
            <a:off x="609600" y="1981200"/>
            <a:ext cx="78486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In 2008</a:t>
            </a:r>
          </a:p>
          <a:p>
            <a:endParaRPr lang="en-US" altLang="zh-CN" sz="3200"/>
          </a:p>
          <a:p>
            <a:pPr algn="ctr"/>
            <a:r>
              <a:rPr lang="en-US" altLang="zh-CN" sz="3200"/>
              <a:t>	</a:t>
            </a:r>
            <a:r>
              <a:rPr lang="en-US" altLang="zh-CN" sz="6000"/>
              <a:t>5,920 patients died </a:t>
            </a:r>
          </a:p>
          <a:p>
            <a:endParaRPr lang="en-US" altLang="zh-CN" sz="3200"/>
          </a:p>
          <a:p>
            <a:r>
              <a:rPr lang="en-US" altLang="zh-CN" sz="3200"/>
              <a:t>or became too sick for a transplant.</a:t>
            </a:r>
            <a:endParaRPr lang="zh-CN" altLang="en-US" sz="320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EEBF2A2-5D57-43E4-8C41-D41B83F53DEA}"/>
              </a:ext>
            </a:extLst>
          </p:cNvPr>
          <p:cNvSpPr/>
          <p:nvPr/>
        </p:nvSpPr>
        <p:spPr>
          <a:xfrm>
            <a:off x="76200" y="6248400"/>
            <a:ext cx="8991600" cy="53339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tx1"/>
                </a:solidFill>
              </a:rPr>
              <a:t>[1] United States Renal Data System.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URL: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https://www.usrds.org/adr.aspx. 2019.</a:t>
            </a:r>
          </a:p>
        </p:txBody>
      </p:sp>
    </p:spTree>
    <p:extLst>
      <p:ext uri="{BB962C8B-B14F-4D97-AF65-F5344CB8AC3E}">
        <p14:creationId xmlns:p14="http://schemas.microsoft.com/office/powerpoint/2010/main" val="1002244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12283953-F7CA-4C00-A724-BE11A9F1F0CF}"/>
              </a:ext>
            </a:extLst>
          </p:cNvPr>
          <p:cNvGrpSpPr/>
          <p:nvPr/>
        </p:nvGrpSpPr>
        <p:grpSpPr>
          <a:xfrm>
            <a:off x="990600" y="1868073"/>
            <a:ext cx="7162800" cy="3990215"/>
            <a:chOff x="1295400" y="2144534"/>
            <a:chExt cx="7162800" cy="399021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83D7DEA-AD5A-41B7-905C-A326B4DFD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5400" y="2144534"/>
              <a:ext cx="7162800" cy="3990215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C4FDC01-B670-4E89-A4B5-0B9E32A8EEAB}"/>
                </a:ext>
              </a:extLst>
            </p:cNvPr>
            <p:cNvSpPr/>
            <p:nvPr/>
          </p:nvSpPr>
          <p:spPr>
            <a:xfrm>
              <a:off x="1371600" y="2209800"/>
              <a:ext cx="4419600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3EE0044-55C4-4A1F-BC62-D3CC09789482}"/>
                </a:ext>
              </a:extLst>
            </p:cNvPr>
            <p:cNvSpPr/>
            <p:nvPr/>
          </p:nvSpPr>
          <p:spPr>
            <a:xfrm>
              <a:off x="5834130" y="2209800"/>
              <a:ext cx="140487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835B2E2-FF86-4496-AFB6-42DC0762D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The economic approach 101: Buying Kidneys.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A090E24-6523-4B86-B506-559A036EB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Making Supply Meet Demand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CE1E24-CEA6-41B4-9B1B-98B189BD7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98FEE3-108B-4723-BBE1-86EFB2387E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70F091-8F5A-47EE-B064-D442DE5697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1207965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ingzhong">
      <a:majorFont>
        <a:latin typeface="Palatino Linotype"/>
        <a:ea typeface="黑体"/>
        <a:cs typeface=""/>
      </a:majorFont>
      <a:minorFont>
        <a:latin typeface="Palatino Linotype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3737</TotalTime>
  <Words>3653</Words>
  <Application>Microsoft Office PowerPoint</Application>
  <PresentationFormat>全屏显示(4:3)</PresentationFormat>
  <Paragraphs>570</Paragraphs>
  <Slides>73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2" baseType="lpstr">
      <vt:lpstr>新細明體</vt:lpstr>
      <vt:lpstr>黑体</vt:lpstr>
      <vt:lpstr>宋体</vt:lpstr>
      <vt:lpstr>Arial</vt:lpstr>
      <vt:lpstr>Calibri</vt:lpstr>
      <vt:lpstr>Cambria Math</vt:lpstr>
      <vt:lpstr>Palatino Linotype</vt:lpstr>
      <vt:lpstr>Verdana</vt:lpstr>
      <vt:lpstr>Office Theme</vt:lpstr>
      <vt:lpstr>Kidney Exchange and  Stable Matching</vt:lpstr>
      <vt:lpstr>PowerPoint 演示文稿</vt:lpstr>
      <vt:lpstr>Kidney Transplants</vt:lpstr>
      <vt:lpstr>Kidney Transplants</vt:lpstr>
      <vt:lpstr>Kidney Transplants</vt:lpstr>
      <vt:lpstr>Kidney Demand</vt:lpstr>
      <vt:lpstr>Kidney Supply</vt:lpstr>
      <vt:lpstr>Negative Results</vt:lpstr>
      <vt:lpstr>Making Supply Meet Demand</vt:lpstr>
      <vt:lpstr>Making Supply Meet Demand</vt:lpstr>
      <vt:lpstr>Grey’s anatomy</vt:lpstr>
      <vt:lpstr>Season 5, episode 5</vt:lpstr>
      <vt:lpstr>The Real-world Kidney Exchange</vt:lpstr>
      <vt:lpstr>The Real-world Kidney Exchange</vt:lpstr>
      <vt:lpstr>The Real-world Kidney Exchange</vt:lpstr>
      <vt:lpstr>The Real-world Kidney Exchange</vt:lpstr>
      <vt:lpstr>Kidney Exchange Solution: Idea #1: Top Trading Cycle Algorithm</vt:lpstr>
      <vt:lpstr>Kidney Exchange Solution: Idea #1: Top Trading Cycle Algorithm</vt:lpstr>
      <vt:lpstr>Kidney Exchange Solution: Idea #1: Top Trading Cycle Algorithm</vt:lpstr>
      <vt:lpstr>Kidney Exchange Solution: Idea #2: A Matching Algorithm</vt:lpstr>
      <vt:lpstr>Kidney Exchange Solution: Idea #2: A Matching Algorithm</vt:lpstr>
      <vt:lpstr>Kidney Exchange Solution: Idea #2: A Matching Algorithm</vt:lpstr>
      <vt:lpstr>Kidney Exchange Solution: Idea #2: A Matching Algorithm</vt:lpstr>
      <vt:lpstr>Kidney Exchange Solution: Idea #2: A Matching Algorithm</vt:lpstr>
      <vt:lpstr>Kidney Exchange Solution: Idea #2: A Matching Algorithm</vt:lpstr>
      <vt:lpstr>Kidney Exchange Solution: Idea #2: A Matching Algorithm</vt:lpstr>
      <vt:lpstr>Kidney Exchange Solution: Idea #2: A Matching Algorithm</vt:lpstr>
      <vt:lpstr>Kidney Exchange Solution: Idea #2: A Matching Algorithm</vt:lpstr>
      <vt:lpstr>Cutting-Edge Challenges </vt:lpstr>
      <vt:lpstr>Multi-hospital Incentives</vt:lpstr>
      <vt:lpstr>The Need for Full Reporting</vt:lpstr>
      <vt:lpstr>The Need for Full Reporting</vt:lpstr>
      <vt:lpstr>The Need for Full Reporting</vt:lpstr>
      <vt:lpstr>The Need for Full Reporting</vt:lpstr>
      <vt:lpstr>Worst-case Negative result </vt:lpstr>
      <vt:lpstr>PowerPoint 演示文稿</vt:lpstr>
      <vt:lpstr>Stable Matching: Background</vt:lpstr>
      <vt:lpstr>Stable Matching: Model</vt:lpstr>
      <vt:lpstr>Stable Matching: Model</vt:lpstr>
      <vt:lpstr>Stable Matching: Model</vt:lpstr>
      <vt:lpstr>Stable Matching: Algorithm</vt:lpstr>
      <vt:lpstr>Stable Matching: Algorithm</vt:lpstr>
      <vt:lpstr>Stable Matching: Algorithm</vt:lpstr>
      <vt:lpstr>Stable Matching: Algorithm</vt:lpstr>
      <vt:lpstr>Stable Matching: Algorithm</vt:lpstr>
      <vt:lpstr>Stable Matching: Algorithm</vt:lpstr>
      <vt:lpstr>Stable Matching: Algorithm</vt:lpstr>
      <vt:lpstr>Stable Matching: Algorithm</vt:lpstr>
      <vt:lpstr>Stable Matching: Algorithm</vt:lpstr>
      <vt:lpstr>Stable Matching: Algorithm</vt:lpstr>
      <vt:lpstr>Stable Matching: Algorithm</vt:lpstr>
      <vt:lpstr>Stable Matching: Questions</vt:lpstr>
      <vt:lpstr>Existence of a stable match</vt:lpstr>
      <vt:lpstr>Stable Matching: Questions</vt:lpstr>
      <vt:lpstr>Stable Matching: Questions</vt:lpstr>
      <vt:lpstr>Stable Matching: Questions</vt:lpstr>
      <vt:lpstr>Stable Matching: Questions</vt:lpstr>
      <vt:lpstr>Stable Matching: Questions</vt:lpstr>
      <vt:lpstr>Stable Matching: Questions</vt:lpstr>
      <vt:lpstr>Stable Matching: Questions</vt:lpstr>
      <vt:lpstr>Stable Matching: Questions</vt:lpstr>
      <vt:lpstr>Stable Matching: Questions</vt:lpstr>
      <vt:lpstr>Stable Matching: Algorithm</vt:lpstr>
      <vt:lpstr>PowerPoint 演示文稿</vt:lpstr>
      <vt:lpstr>Exercise 42</vt:lpstr>
      <vt:lpstr>Exercise 43</vt:lpstr>
      <vt:lpstr>Exercise 44</vt:lpstr>
      <vt:lpstr>Programming Exercise</vt:lpstr>
      <vt:lpstr>PowerPoint 演示文稿</vt:lpstr>
      <vt:lpstr>Summary</vt:lpstr>
      <vt:lpstr>Thanks</vt:lpstr>
      <vt:lpstr>PowerPoint 演示文稿</vt:lpstr>
      <vt:lpstr>XXXX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theory</dc:title>
  <dc:creator>IIIS</dc:creator>
  <cp:lastModifiedBy>曾 宇祥</cp:lastModifiedBy>
  <cp:revision>1343</cp:revision>
  <dcterms:created xsi:type="dcterms:W3CDTF">2013-02-13T13:56:05Z</dcterms:created>
  <dcterms:modified xsi:type="dcterms:W3CDTF">2019-04-29T15:30:31Z</dcterms:modified>
</cp:coreProperties>
</file>